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256" r:id="rId2"/>
    <p:sldId id="357" r:id="rId3"/>
    <p:sldId id="358" r:id="rId4"/>
    <p:sldId id="359" r:id="rId5"/>
    <p:sldId id="360" r:id="rId6"/>
    <p:sldId id="311" r:id="rId7"/>
    <p:sldId id="323" r:id="rId8"/>
    <p:sldId id="327" r:id="rId9"/>
    <p:sldId id="339" r:id="rId10"/>
    <p:sldId id="326" r:id="rId11"/>
    <p:sldId id="313" r:id="rId12"/>
    <p:sldId id="314" r:id="rId13"/>
    <p:sldId id="315" r:id="rId14"/>
    <p:sldId id="349" r:id="rId15"/>
    <p:sldId id="345" r:id="rId16"/>
    <p:sldId id="342" r:id="rId17"/>
    <p:sldId id="343" r:id="rId18"/>
    <p:sldId id="351" r:id="rId19"/>
    <p:sldId id="352" r:id="rId20"/>
    <p:sldId id="317" r:id="rId21"/>
    <p:sldId id="363" r:id="rId22"/>
    <p:sldId id="362" r:id="rId23"/>
    <p:sldId id="361" r:id="rId24"/>
    <p:sldId id="319" r:id="rId25"/>
    <p:sldId id="347" r:id="rId26"/>
    <p:sldId id="348" r:id="rId27"/>
    <p:sldId id="346" r:id="rId28"/>
    <p:sldId id="35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CAF8"/>
    <a:srgbClr val="D80000"/>
    <a:srgbClr val="FFFFFF"/>
    <a:srgbClr val="F0C81E"/>
    <a:srgbClr val="FFD420"/>
    <a:srgbClr val="B39516"/>
    <a:srgbClr val="8296CB"/>
    <a:srgbClr val="249FD5"/>
    <a:srgbClr val="D3A125"/>
    <a:srgbClr val="CBA8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23" autoAdjust="0"/>
    <p:restoredTop sz="90433" autoAdjust="0"/>
  </p:normalViewPr>
  <p:slideViewPr>
    <p:cSldViewPr>
      <p:cViewPr varScale="1">
        <p:scale>
          <a:sx n="88" d="100"/>
          <a:sy n="88" d="100"/>
        </p:scale>
        <p:origin x="702"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4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E40264B-CA84-4200-8ECA-80EFE92C1513}" type="datetimeFigureOut">
              <a:rPr lang="en-US" smtClean="0"/>
              <a:pPr/>
              <a:t>5/27/2015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C7CBFA-B763-4506-883C-6B50DA21BEE0}" type="slidenum">
              <a:rPr lang="en-US" smtClean="0"/>
              <a:pPr/>
              <a:t>‹#›</a:t>
            </a:fld>
            <a:endParaRPr lang="en-US" dirty="0"/>
          </a:p>
        </p:txBody>
      </p:sp>
    </p:spTree>
    <p:extLst>
      <p:ext uri="{BB962C8B-B14F-4D97-AF65-F5344CB8AC3E}">
        <p14:creationId xmlns:p14="http://schemas.microsoft.com/office/powerpoint/2010/main" val="183189332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12FDD6-EB5A-4641-9EFE-E6F4908A309E}" type="datetimeFigureOut">
              <a:rPr lang="en-US" smtClean="0"/>
              <a:pPr/>
              <a:t>5/27/2015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7504A5-00ED-4EDC-BFDB-AA2604CE536F}" type="slidenum">
              <a:rPr lang="en-US" smtClean="0"/>
              <a:pPr/>
              <a:t>‹#›</a:t>
            </a:fld>
            <a:endParaRPr lang="en-US" dirty="0"/>
          </a:p>
        </p:txBody>
      </p:sp>
    </p:spTree>
    <p:extLst>
      <p:ext uri="{BB962C8B-B14F-4D97-AF65-F5344CB8AC3E}">
        <p14:creationId xmlns:p14="http://schemas.microsoft.com/office/powerpoint/2010/main" val="8633390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7504A5-00ED-4EDC-BFDB-AA2604CE536F}" type="slidenum">
              <a:rPr lang="en-US" smtClean="0"/>
              <a:pPr/>
              <a:t>1</a:t>
            </a:fld>
            <a:endParaRPr lang="en-US" dirty="0"/>
          </a:p>
        </p:txBody>
      </p:sp>
      <p:sp>
        <p:nvSpPr>
          <p:cNvPr id="6" name="Date Placeholder 5"/>
          <p:cNvSpPr>
            <a:spLocks noGrp="1"/>
          </p:cNvSpPr>
          <p:nvPr>
            <p:ph type="dt" idx="12"/>
          </p:nvPr>
        </p:nvSpPr>
        <p:spPr/>
        <p:txBody>
          <a:bodyPr/>
          <a:lstStyle/>
          <a:p>
            <a:fld id="{664E028D-FB28-4E7D-9723-5A66E15D50F5}" type="datetime1">
              <a:rPr lang="en-US" smtClean="0"/>
              <a:pPr/>
              <a:t>5/27/2015</a:t>
            </a:fld>
            <a:endParaRPr lang="en-US" dirty="0"/>
          </a:p>
        </p:txBody>
      </p:sp>
    </p:spTree>
    <p:extLst>
      <p:ext uri="{BB962C8B-B14F-4D97-AF65-F5344CB8AC3E}">
        <p14:creationId xmlns:p14="http://schemas.microsoft.com/office/powerpoint/2010/main" val="953115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2512FDD6-EB5A-4641-9EFE-E6F4908A309E}" type="datetimeFigureOut">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17</a:t>
            </a:fld>
            <a:endParaRPr lang="en-US" dirty="0"/>
          </a:p>
        </p:txBody>
      </p:sp>
    </p:spTree>
    <p:extLst>
      <p:ext uri="{BB962C8B-B14F-4D97-AF65-F5344CB8AC3E}">
        <p14:creationId xmlns:p14="http://schemas.microsoft.com/office/powerpoint/2010/main" val="2897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2512FDD6-EB5A-4641-9EFE-E6F4908A309E}" type="datetimeFigureOut">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18</a:t>
            </a:fld>
            <a:endParaRPr lang="en-US" dirty="0"/>
          </a:p>
        </p:txBody>
      </p:sp>
    </p:spTree>
    <p:extLst>
      <p:ext uri="{BB962C8B-B14F-4D97-AF65-F5344CB8AC3E}">
        <p14:creationId xmlns:p14="http://schemas.microsoft.com/office/powerpoint/2010/main" val="82986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2512FDD6-EB5A-4641-9EFE-E6F4908A309E}" type="datetimeFigureOut">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19</a:t>
            </a:fld>
            <a:endParaRPr lang="en-US" dirty="0"/>
          </a:p>
        </p:txBody>
      </p:sp>
    </p:spTree>
    <p:extLst>
      <p:ext uri="{BB962C8B-B14F-4D97-AF65-F5344CB8AC3E}">
        <p14:creationId xmlns:p14="http://schemas.microsoft.com/office/powerpoint/2010/main" val="2172761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2512FDD6-EB5A-4641-9EFE-E6F4908A309E}" type="datetimeFigureOut">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20</a:t>
            </a:fld>
            <a:endParaRPr lang="en-US" dirty="0"/>
          </a:p>
        </p:txBody>
      </p:sp>
    </p:spTree>
    <p:extLst>
      <p:ext uri="{BB962C8B-B14F-4D97-AF65-F5344CB8AC3E}">
        <p14:creationId xmlns:p14="http://schemas.microsoft.com/office/powerpoint/2010/main" val="2483844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When following an “asset-based methodology” which, as mentioned before focuses on the strengths and resources within a community, it is important to look at the various forms of capital available. Looking at the types of capital within a community is crucial because it is the beginning at deciding what economic method would best within the community in practice.  </a:t>
            </a:r>
            <a:endParaRPr lang="en-US" dirty="0"/>
          </a:p>
        </p:txBody>
      </p:sp>
      <p:sp>
        <p:nvSpPr>
          <p:cNvPr id="4" name="Date Placeholder 3"/>
          <p:cNvSpPr>
            <a:spLocks noGrp="1"/>
          </p:cNvSpPr>
          <p:nvPr>
            <p:ph type="dt" idx="10"/>
          </p:nvPr>
        </p:nvSpPr>
        <p:spPr/>
        <p:txBody>
          <a:bodyPr/>
          <a:lstStyle/>
          <a:p>
            <a:fld id="{8938EF6F-6910-489D-847C-9649E0B1F181}" type="datetime1">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21</a:t>
            </a:fld>
            <a:endParaRPr lang="en-US" dirty="0"/>
          </a:p>
        </p:txBody>
      </p:sp>
    </p:spTree>
    <p:extLst>
      <p:ext uri="{BB962C8B-B14F-4D97-AF65-F5344CB8AC3E}">
        <p14:creationId xmlns:p14="http://schemas.microsoft.com/office/powerpoint/2010/main" val="55038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Date Placeholder 3"/>
          <p:cNvSpPr>
            <a:spLocks noGrp="1"/>
          </p:cNvSpPr>
          <p:nvPr>
            <p:ph type="dt" idx="10"/>
          </p:nvPr>
        </p:nvSpPr>
        <p:spPr/>
        <p:txBody>
          <a:bodyPr/>
          <a:lstStyle/>
          <a:p>
            <a:fld id="{D9D837F5-F889-4884-A95B-CC356CCA628C}" type="datetime1">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22</a:t>
            </a:fld>
            <a:endParaRPr lang="en-US" dirty="0"/>
          </a:p>
        </p:txBody>
      </p:sp>
    </p:spTree>
    <p:extLst>
      <p:ext uri="{BB962C8B-B14F-4D97-AF65-F5344CB8AC3E}">
        <p14:creationId xmlns:p14="http://schemas.microsoft.com/office/powerpoint/2010/main" val="3644738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2512FDD6-EB5A-4641-9EFE-E6F4908A309E}" type="datetimeFigureOut">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23</a:t>
            </a:fld>
            <a:endParaRPr lang="en-US" dirty="0"/>
          </a:p>
        </p:txBody>
      </p:sp>
    </p:spTree>
    <p:extLst>
      <p:ext uri="{BB962C8B-B14F-4D97-AF65-F5344CB8AC3E}">
        <p14:creationId xmlns:p14="http://schemas.microsoft.com/office/powerpoint/2010/main" val="142985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2512FDD6-EB5A-4641-9EFE-E6F4908A309E}" type="datetimeFigureOut">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27</a:t>
            </a:fld>
            <a:endParaRPr lang="en-US" dirty="0"/>
          </a:p>
        </p:txBody>
      </p:sp>
    </p:spTree>
    <p:extLst>
      <p:ext uri="{BB962C8B-B14F-4D97-AF65-F5344CB8AC3E}">
        <p14:creationId xmlns:p14="http://schemas.microsoft.com/office/powerpoint/2010/main" val="2834221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2512FDD6-EB5A-4641-9EFE-E6F4908A309E}" type="datetimeFigureOut">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28</a:t>
            </a:fld>
            <a:endParaRPr lang="en-US" dirty="0"/>
          </a:p>
        </p:txBody>
      </p:sp>
    </p:spTree>
    <p:extLst>
      <p:ext uri="{BB962C8B-B14F-4D97-AF65-F5344CB8AC3E}">
        <p14:creationId xmlns:p14="http://schemas.microsoft.com/office/powerpoint/2010/main" val="665133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504E9C74-8463-4EBD-923D-C4000462DCCF}" type="slidenum">
              <a:rPr lang="en-US" smtClean="0"/>
              <a:pPr/>
              <a:t>3</a:t>
            </a:fld>
            <a:endParaRPr lang="en-US" dirty="0" smtClean="0"/>
          </a:p>
        </p:txBody>
      </p:sp>
      <p:sp>
        <p:nvSpPr>
          <p:cNvPr id="57347" name="Rectangle 2"/>
          <p:cNvSpPr>
            <a:spLocks noGrp="1" noRot="1" noChangeAspect="1" noChangeArrowheads="1" noTextEdit="1"/>
          </p:cNvSpPr>
          <p:nvPr>
            <p:ph type="sldImg"/>
          </p:nvPr>
        </p:nvSpPr>
        <p:spPr>
          <a:xfrm>
            <a:off x="1144588" y="685800"/>
            <a:ext cx="4572000" cy="3429000"/>
          </a:xfrm>
          <a:ln/>
        </p:spPr>
      </p:sp>
      <p:sp>
        <p:nvSpPr>
          <p:cNvPr id="57348" name="Rectangle 3"/>
          <p:cNvSpPr>
            <a:spLocks noGrp="1" noChangeArrowheads="1"/>
          </p:cNvSpPr>
          <p:nvPr>
            <p:ph type="body" idx="1"/>
          </p:nvPr>
        </p:nvSpPr>
        <p:spPr>
          <a:noFill/>
          <a:ln w="9525"/>
        </p:spPr>
        <p:txBody>
          <a:bodyPr/>
          <a:lstStyle/>
          <a:p>
            <a:pPr eaLnBrk="1" hangingPunct="1"/>
            <a:endParaRPr lang="en-US" dirty="0" smtClean="0"/>
          </a:p>
        </p:txBody>
      </p:sp>
    </p:spTree>
    <p:extLst>
      <p:ext uri="{BB962C8B-B14F-4D97-AF65-F5344CB8AC3E}">
        <p14:creationId xmlns:p14="http://schemas.microsoft.com/office/powerpoint/2010/main" val="333167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504E9C74-8463-4EBD-923D-C4000462DCCF}" type="slidenum">
              <a:rPr lang="en-US" smtClean="0"/>
              <a:pPr/>
              <a:t>6</a:t>
            </a:fld>
            <a:endParaRPr lang="en-US" dirty="0" smtClean="0"/>
          </a:p>
        </p:txBody>
      </p:sp>
      <p:sp>
        <p:nvSpPr>
          <p:cNvPr id="57347" name="Rectangle 2"/>
          <p:cNvSpPr>
            <a:spLocks noGrp="1" noRot="1" noChangeAspect="1" noChangeArrowheads="1" noTextEdit="1"/>
          </p:cNvSpPr>
          <p:nvPr>
            <p:ph type="sldImg"/>
          </p:nvPr>
        </p:nvSpPr>
        <p:spPr>
          <a:xfrm>
            <a:off x="1144588" y="685800"/>
            <a:ext cx="4572000" cy="3429000"/>
          </a:xfrm>
          <a:ln/>
        </p:spPr>
      </p:sp>
      <p:sp>
        <p:nvSpPr>
          <p:cNvPr id="57348" name="Rectangle 3"/>
          <p:cNvSpPr>
            <a:spLocks noGrp="1" noChangeArrowheads="1"/>
          </p:cNvSpPr>
          <p:nvPr>
            <p:ph type="body" idx="1"/>
          </p:nvPr>
        </p:nvSpPr>
        <p:spPr>
          <a:noFill/>
          <a:ln w="9525"/>
        </p:spPr>
        <p:txBody>
          <a:bodyPr/>
          <a:lstStyle/>
          <a:p>
            <a:pPr eaLnBrk="1" hangingPunct="1"/>
            <a:endParaRPr lang="en-US" dirty="0" smtClean="0"/>
          </a:p>
        </p:txBody>
      </p:sp>
    </p:spTree>
    <p:extLst>
      <p:ext uri="{BB962C8B-B14F-4D97-AF65-F5344CB8AC3E}">
        <p14:creationId xmlns:p14="http://schemas.microsoft.com/office/powerpoint/2010/main" val="483102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p:spPr>
        <p:txBody>
          <a:bodyPr/>
          <a:lstStyle/>
          <a:p>
            <a:endParaRPr lang="en-US" smtClean="0"/>
          </a:p>
        </p:txBody>
      </p:sp>
      <p:sp>
        <p:nvSpPr>
          <p:cNvPr id="117764" name="Slide Number Placeholder 3"/>
          <p:cNvSpPr>
            <a:spLocks noGrp="1"/>
          </p:cNvSpPr>
          <p:nvPr>
            <p:ph type="sldNum" sz="quarter" idx="5"/>
          </p:nvPr>
        </p:nvSpPr>
        <p:spPr>
          <a:noFill/>
        </p:spPr>
        <p:txBody>
          <a:bodyPr/>
          <a:lstStyle/>
          <a:p>
            <a:fld id="{F2861BBF-83B0-4E22-81DA-5214D3D5DC2F}" type="slidenum">
              <a:rPr lang="en-US" smtClean="0"/>
              <a:pPr/>
              <a:t>7</a:t>
            </a:fld>
            <a:endParaRPr lang="en-US" smtClean="0"/>
          </a:p>
        </p:txBody>
      </p:sp>
    </p:spTree>
    <p:extLst>
      <p:ext uri="{BB962C8B-B14F-4D97-AF65-F5344CB8AC3E}">
        <p14:creationId xmlns:p14="http://schemas.microsoft.com/office/powerpoint/2010/main" val="2717162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C501594C-71D6-4132-874D-3145FB80A23A}" type="datetime1">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8</a:t>
            </a:fld>
            <a:endParaRPr lang="en-US" dirty="0"/>
          </a:p>
        </p:txBody>
      </p:sp>
    </p:spTree>
    <p:extLst>
      <p:ext uri="{BB962C8B-B14F-4D97-AF65-F5344CB8AC3E}">
        <p14:creationId xmlns:p14="http://schemas.microsoft.com/office/powerpoint/2010/main" val="4077977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78C5E26E-AFE9-458C-A025-870206BB6350}" type="datetime1">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10</a:t>
            </a:fld>
            <a:endParaRPr lang="en-US" dirty="0"/>
          </a:p>
        </p:txBody>
      </p:sp>
    </p:spTree>
    <p:extLst>
      <p:ext uri="{BB962C8B-B14F-4D97-AF65-F5344CB8AC3E}">
        <p14:creationId xmlns:p14="http://schemas.microsoft.com/office/powerpoint/2010/main" val="215134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Michael Porter</a:t>
            </a:r>
            <a:r>
              <a:rPr lang="en-US" baseline="0" dirty="0" smtClean="0"/>
              <a:t> developed the cluster theory</a:t>
            </a:r>
            <a:endParaRPr lang="en-US" dirty="0"/>
          </a:p>
        </p:txBody>
      </p:sp>
      <p:sp>
        <p:nvSpPr>
          <p:cNvPr id="4" name="Date Placeholder 3"/>
          <p:cNvSpPr>
            <a:spLocks noGrp="1"/>
          </p:cNvSpPr>
          <p:nvPr>
            <p:ph type="dt" idx="10"/>
          </p:nvPr>
        </p:nvSpPr>
        <p:spPr/>
        <p:txBody>
          <a:bodyPr/>
          <a:lstStyle/>
          <a:p>
            <a:fld id="{D1CFC598-5DC4-470D-BE98-1980F48A1F7F}" type="datetime1">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11</a:t>
            </a:fld>
            <a:endParaRPr lang="en-US" dirty="0"/>
          </a:p>
        </p:txBody>
      </p:sp>
    </p:spTree>
    <p:extLst>
      <p:ext uri="{BB962C8B-B14F-4D97-AF65-F5344CB8AC3E}">
        <p14:creationId xmlns:p14="http://schemas.microsoft.com/office/powerpoint/2010/main" val="4059088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Reasoning under uncertainty</a:t>
            </a:r>
            <a:endParaRPr lang="en-US" dirty="0"/>
          </a:p>
        </p:txBody>
      </p:sp>
      <p:sp>
        <p:nvSpPr>
          <p:cNvPr id="4" name="Date Placeholder 3"/>
          <p:cNvSpPr>
            <a:spLocks noGrp="1"/>
          </p:cNvSpPr>
          <p:nvPr>
            <p:ph type="dt" idx="10"/>
          </p:nvPr>
        </p:nvSpPr>
        <p:spPr/>
        <p:txBody>
          <a:bodyPr/>
          <a:lstStyle/>
          <a:p>
            <a:fld id="{7EDAF276-A181-4489-8F9D-61BBAB3B04FE}" type="datetime1">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12</a:t>
            </a:fld>
            <a:endParaRPr lang="en-US" dirty="0"/>
          </a:p>
        </p:txBody>
      </p:sp>
    </p:spTree>
    <p:extLst>
      <p:ext uri="{BB962C8B-B14F-4D97-AF65-F5344CB8AC3E}">
        <p14:creationId xmlns:p14="http://schemas.microsoft.com/office/powerpoint/2010/main" val="781386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2512FDD6-EB5A-4641-9EFE-E6F4908A309E}" type="datetimeFigureOut">
              <a:rPr lang="en-US" smtClean="0"/>
              <a:pPr/>
              <a:t>5/27/2015</a:t>
            </a:fld>
            <a:endParaRPr lang="en-US" dirty="0"/>
          </a:p>
        </p:txBody>
      </p:sp>
      <p:sp>
        <p:nvSpPr>
          <p:cNvPr id="5" name="Slide Number Placeholder 4"/>
          <p:cNvSpPr>
            <a:spLocks noGrp="1"/>
          </p:cNvSpPr>
          <p:nvPr>
            <p:ph type="sldNum" sz="quarter" idx="11"/>
          </p:nvPr>
        </p:nvSpPr>
        <p:spPr/>
        <p:txBody>
          <a:bodyPr/>
          <a:lstStyle/>
          <a:p>
            <a:fld id="{DE7504A5-00ED-4EDC-BFDB-AA2604CE536F}" type="slidenum">
              <a:rPr lang="en-US" smtClean="0"/>
              <a:pPr/>
              <a:t>16</a:t>
            </a:fld>
            <a:endParaRPr lang="en-US" dirty="0"/>
          </a:p>
        </p:txBody>
      </p:sp>
    </p:spTree>
    <p:extLst>
      <p:ext uri="{BB962C8B-B14F-4D97-AF65-F5344CB8AC3E}">
        <p14:creationId xmlns:p14="http://schemas.microsoft.com/office/powerpoint/2010/main" val="348525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41419738-5E91-4E71-9216-C25E4D46673C}" type="slidenum">
              <a:rPr lang="en-US" smtClean="0"/>
              <a:pPr/>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419738-5E91-4E71-9216-C25E4D46673C}"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6915912" y="3009901"/>
            <a:ext cx="457200" cy="441325"/>
          </a:xfrm>
        </p:spPr>
        <p:txBody>
          <a:bodyPr/>
          <a:lstStyle/>
          <a:p>
            <a:fld id="{41419738-5E91-4E71-9216-C25E4D46673C}" type="slidenum">
              <a:rPr lang="en-US" smtClean="0"/>
              <a:pPr/>
              <a:t>‹#›</a:t>
            </a:fld>
            <a:endParaRPr lang="en-US"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361688" y="1026372"/>
            <a:ext cx="457200" cy="441325"/>
          </a:xfrm>
        </p:spPr>
        <p:txBody>
          <a:bodyPr/>
          <a:lstStyle/>
          <a:p>
            <a:fld id="{41419738-5E91-4E71-9216-C25E4D46673C}" type="slidenum">
              <a:rPr lang="en-US" smtClean="0"/>
              <a:pPr/>
              <a:t>‹#›</a:t>
            </a:fld>
            <a:endParaRPr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41419738-5E91-4E71-9216-C25E4D46673C}" type="slidenum">
              <a:rPr lang="en-US" smtClean="0"/>
              <a:pPr/>
              <a:t>‹#›</a:t>
            </a:fld>
            <a:endParaRPr lang="en-US" dirty="0"/>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46AA9725-9E51-40A9-8E47-D568B2493000}" type="datetimeFigureOut">
              <a:rPr lang="en-US" smtClean="0"/>
              <a:pPr/>
              <a:t>5/27/2015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1419738-5E91-4E71-9216-C25E4D46673C}" type="slidenum">
              <a:rPr lang="en-US" smtClean="0"/>
              <a:pPr/>
              <a:t>‹#›</a:t>
            </a:fld>
            <a:endParaRPr lang="en-US" dirty="0"/>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8" name="Footer Placeholder 7"/>
          <p:cNvSpPr>
            <a:spLocks noGrp="1"/>
          </p:cNvSpPr>
          <p:nvPr>
            <p:ph type="ftr" sz="quarter" idx="11"/>
          </p:nvPr>
        </p:nvSpPr>
        <p:spPr>
          <a:xfrm>
            <a:off x="304800" y="6409944"/>
            <a:ext cx="3581400" cy="365760"/>
          </a:xfrm>
        </p:spPr>
        <p:txBody>
          <a:bodyPr/>
          <a:lstStyle/>
          <a:p>
            <a:endParaRPr lang="en-US" dirty="0"/>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41419738-5E91-4E71-9216-C25E4D46673C}" type="slidenum">
              <a:rPr lang="en-US" smtClean="0"/>
              <a:pPr/>
              <a:t>‹#›</a:t>
            </a:fld>
            <a:endParaRPr lang="en-US" dirty="0"/>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4343400" y="1036020"/>
            <a:ext cx="457200" cy="441325"/>
          </a:xfrm>
        </p:spPr>
        <p:txBody>
          <a:bodyPr/>
          <a:lstStyle/>
          <a:p>
            <a:fld id="{41419738-5E91-4E71-9216-C25E4D46673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41419738-5E91-4E71-9216-C25E4D46673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41419738-5E91-4E71-9216-C25E4D46673C}" type="slidenum">
              <a:rPr lang="en-US" smtClean="0"/>
              <a:pPr/>
              <a:t>‹#›</a:t>
            </a:fld>
            <a:endParaRPr lang="en-US" dirty="0"/>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p:txBody>
          <a:bodyPr/>
          <a:lstStyle/>
          <a:p>
            <a:fld id="{46AA9725-9E51-40A9-8E47-D568B2493000}" type="datetimeFigureOut">
              <a:rPr lang="en-US" smtClean="0"/>
              <a:pPr/>
              <a:t>5/27/2015</a:t>
            </a:fld>
            <a:endParaRPr lang="en-US" dirty="0"/>
          </a:p>
        </p:txBody>
      </p:sp>
      <p:sp>
        <p:nvSpPr>
          <p:cNvPr id="6" name="Footer Placeholder 5"/>
          <p:cNvSpPr>
            <a:spLocks noGrp="1"/>
          </p:cNvSpPr>
          <p:nvPr>
            <p:ph type="ftr" sz="quarter" idx="11"/>
          </p:nvPr>
        </p:nvSpPr>
        <p:spPr>
          <a:xfrm>
            <a:off x="301752" y="6410848"/>
            <a:ext cx="3383280" cy="365760"/>
          </a:xfrm>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p>
            <a:fld id="{41419738-5E91-4E71-9216-C25E4D46673C}" type="slidenum">
              <a:rPr lang="en-US" smtClean="0"/>
              <a:pPr/>
              <a:t>‹#›</a:t>
            </a:fld>
            <a:endParaRPr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a:xfrm>
            <a:off x="5788152" y="6404984"/>
            <a:ext cx="3044952" cy="365760"/>
          </a:xfrm>
        </p:spPr>
        <p:txBody>
          <a:bodyPr/>
          <a:lstStyle/>
          <a:p>
            <a:fld id="{46AA9725-9E51-40A9-8E47-D568B2493000}" type="datetimeFigureOut">
              <a:rPr lang="en-US" smtClean="0"/>
              <a:pPr/>
              <a:t>5/27/2015</a:t>
            </a:fld>
            <a:endParaRPr lang="en-US" dirty="0"/>
          </a:p>
        </p:txBody>
      </p:sp>
      <p:sp>
        <p:nvSpPr>
          <p:cNvPr id="6" name="Footer Placeholder 5"/>
          <p:cNvSpPr>
            <a:spLocks noGrp="1"/>
          </p:cNvSpPr>
          <p:nvPr>
            <p:ph type="ftr" sz="quarter" idx="11"/>
          </p:nvPr>
        </p:nvSpPr>
        <p:spPr>
          <a:xfrm>
            <a:off x="301752" y="6410848"/>
            <a:ext cx="3584448" cy="365760"/>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46AA9725-9E51-40A9-8E47-D568B2493000}" type="datetimeFigureOut">
              <a:rPr lang="en-US" smtClean="0"/>
              <a:pPr/>
              <a:t>5/27/2015</a:t>
            </a:fld>
            <a:endParaRPr lang="en-US" dirty="0"/>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41419738-5E91-4E71-9216-C25E4D46673C}" type="slidenum">
              <a:rPr lang="en-US" smtClean="0"/>
              <a:pPr/>
              <a:t>‹#›</a:t>
            </a:fld>
            <a:endParaRPr lang="en-US" dirty="0"/>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hyperlink" Target="http://www.icastusa.org/iCAST_Community_Development.pdf" TargetMode="External"/><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ravi@icastusa.org" TargetMode="External"/><Relationship Id="rId1" Type="http://schemas.openxmlformats.org/officeDocument/2006/relationships/slideLayout" Target="../slideLayouts/slideLayout1.xml"/><Relationship Id="rId5" Type="http://schemas.openxmlformats.org/officeDocument/2006/relationships/hyperlink" Target="http://www.icastusa.org/iCAST_Community_Development.pdf" TargetMode="External"/><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AST Logo.JPG"/>
          <p:cNvPicPr>
            <a:picLocks noChangeAspect="1"/>
          </p:cNvPicPr>
          <p:nvPr/>
        </p:nvPicPr>
        <p:blipFill>
          <a:blip r:embed="rId3" cstate="print"/>
          <a:stretch>
            <a:fillRect/>
          </a:stretch>
        </p:blipFill>
        <p:spPr>
          <a:xfrm>
            <a:off x="5791200" y="609600"/>
            <a:ext cx="1752600" cy="1520248"/>
          </a:xfrm>
          <a:prstGeom prst="rect">
            <a:avLst/>
          </a:prstGeom>
        </p:spPr>
      </p:pic>
      <p:sp>
        <p:nvSpPr>
          <p:cNvPr id="8" name="TextBox 7"/>
          <p:cNvSpPr txBox="1"/>
          <p:nvPr/>
        </p:nvSpPr>
        <p:spPr>
          <a:xfrm>
            <a:off x="304800" y="2785408"/>
            <a:ext cx="8458200" cy="1631216"/>
          </a:xfrm>
          <a:prstGeom prst="rect">
            <a:avLst/>
          </a:prstGeom>
          <a:noFill/>
        </p:spPr>
        <p:txBody>
          <a:bodyPr wrap="square" rtlCol="0">
            <a:spAutoFit/>
          </a:bodyPr>
          <a:lstStyle/>
          <a:p>
            <a:pPr algn="ctr"/>
            <a:r>
              <a:rPr lang="en-US" sz="3200" cap="all" dirty="0" smtClean="0">
                <a:ln w="0">
                  <a:solidFill>
                    <a:schemeClr val="tx1"/>
                  </a:solidFill>
                </a:ln>
                <a:solidFill>
                  <a:schemeClr val="bg2">
                    <a:lumMod val="90000"/>
                  </a:schemeClr>
                </a:solidFill>
                <a:effectLst>
                  <a:glow rad="101600">
                    <a:schemeClr val="accent3">
                      <a:lumMod val="75000"/>
                      <a:alpha val="75000"/>
                    </a:schemeClr>
                  </a:glow>
                </a:effectLst>
                <a:latin typeface="Aharoni" pitchFamily="2" charset="-79"/>
              </a:rPr>
              <a:t>Community ECONOMIC Development</a:t>
            </a:r>
            <a:endParaRPr lang="en-US" sz="2000" i="1" dirty="0" smtClean="0">
              <a:solidFill>
                <a:schemeClr val="bg1">
                  <a:lumMod val="90000"/>
                  <a:lumOff val="10000"/>
                </a:schemeClr>
              </a:solidFill>
              <a:latin typeface="Aharoni"/>
              <a:cs typeface="Aharoni"/>
            </a:endParaRPr>
          </a:p>
          <a:p>
            <a:pPr algn="ctr"/>
            <a:endParaRPr lang="en-US" sz="2000" i="1" dirty="0" smtClean="0">
              <a:solidFill>
                <a:schemeClr val="bg1">
                  <a:lumMod val="90000"/>
                  <a:lumOff val="10000"/>
                </a:schemeClr>
              </a:solidFill>
              <a:latin typeface="Aharoni"/>
              <a:cs typeface="Aharoni"/>
            </a:endParaRPr>
          </a:p>
          <a:p>
            <a:pPr algn="ctr"/>
            <a:r>
              <a:rPr lang="en-US" sz="2400" b="1" dirty="0" smtClean="0">
                <a:solidFill>
                  <a:srgbClr val="B39516"/>
                </a:solidFill>
              </a:rPr>
              <a:t>A Guide to Choosing the Appropriate Economic Development Model for Your Community</a:t>
            </a:r>
            <a:endParaRPr lang="en-US" sz="2400" b="1" i="1" dirty="0">
              <a:solidFill>
                <a:srgbClr val="B39516"/>
              </a:solidFill>
              <a:latin typeface="Aharoni"/>
              <a:cs typeface="Aharoni"/>
            </a:endParaRPr>
          </a:p>
        </p:txBody>
      </p:sp>
      <p:pic>
        <p:nvPicPr>
          <p:cNvPr id="6" name="Picture 5" descr="images.jpg"/>
          <p:cNvPicPr>
            <a:picLocks noChangeAspect="1"/>
          </p:cNvPicPr>
          <p:nvPr/>
        </p:nvPicPr>
        <p:blipFill>
          <a:blip r:embed="rId4" cstate="print"/>
          <a:stretch>
            <a:fillRect/>
          </a:stretch>
        </p:blipFill>
        <p:spPr>
          <a:xfrm>
            <a:off x="1371600" y="762000"/>
            <a:ext cx="2027975" cy="1295399"/>
          </a:xfrm>
          <a:prstGeom prst="rect">
            <a:avLst/>
          </a:prstGeom>
        </p:spPr>
      </p:pic>
      <p:sp>
        <p:nvSpPr>
          <p:cNvPr id="2" name="Rectangle 1"/>
          <p:cNvSpPr/>
          <p:nvPr/>
        </p:nvSpPr>
        <p:spPr>
          <a:xfrm>
            <a:off x="304800" y="4724400"/>
            <a:ext cx="8458200" cy="1477328"/>
          </a:xfrm>
          <a:prstGeom prst="rect">
            <a:avLst/>
          </a:prstGeom>
        </p:spPr>
        <p:txBody>
          <a:bodyPr wrap="square">
            <a:spAutoFit/>
          </a:bodyPr>
          <a:lstStyle/>
          <a:p>
            <a:r>
              <a:rPr lang="en-US" dirty="0"/>
              <a:t>			</a:t>
            </a:r>
            <a:r>
              <a:rPr lang="en-US" b="1" dirty="0"/>
              <a:t>SBA Disclaimer</a:t>
            </a:r>
            <a:endParaRPr lang="en-US" dirty="0"/>
          </a:p>
          <a:p>
            <a:r>
              <a:rPr lang="en-US" dirty="0"/>
              <a:t>This U.S. Small Business Administration (SBA) Cooperative Agreement is partially funded by the SBA. SBA's funding is not and endorsement of any products, opinions or services. All SBA funded programs are extended to the public on a non-discriminatory basis.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762000" y="152400"/>
            <a:ext cx="7772400" cy="914400"/>
          </a:xfrm>
          <a:prstGeom prst="rect">
            <a:avLst/>
          </a:prstGeom>
          <a:noFill/>
          <a:ln w="9525">
            <a:noFill/>
            <a:miter lim="800000"/>
            <a:headEnd/>
            <a:tailEnd/>
          </a:ln>
        </p:spPr>
        <p:txBody>
          <a:bodyPr anchor="b"/>
          <a:lstStyle/>
          <a:p>
            <a:pPr algn="ctr" eaLnBrk="0" hangingPunct="0">
              <a:buFontTx/>
              <a:buNone/>
              <a:defRPr/>
            </a:pPr>
            <a:r>
              <a:rPr lang="en-US" sz="3200" kern="0" dirty="0" smtClean="0">
                <a:solidFill>
                  <a:srgbClr val="C00000"/>
                </a:solidFill>
                <a:latin typeface="+mj-lt"/>
                <a:ea typeface="+mj-ea"/>
                <a:cs typeface="+mj-cs"/>
              </a:rPr>
              <a:t>Hometown Competitiveness</a:t>
            </a:r>
            <a:endParaRPr lang="en-US" sz="3200" kern="0" dirty="0">
              <a:solidFill>
                <a:schemeClr val="tx2"/>
              </a:solidFill>
              <a:latin typeface="+mj-lt"/>
              <a:ea typeface="+mj-ea"/>
              <a:cs typeface="+mj-cs"/>
            </a:endParaRPr>
          </a:p>
        </p:txBody>
      </p:sp>
      <p:sp>
        <p:nvSpPr>
          <p:cNvPr id="15" name="Content Placeholder 2"/>
          <p:cNvSpPr>
            <a:spLocks noGrp="1"/>
          </p:cNvSpPr>
          <p:nvPr>
            <p:ph idx="1"/>
          </p:nvPr>
        </p:nvSpPr>
        <p:spPr>
          <a:xfrm>
            <a:off x="304800" y="1600200"/>
            <a:ext cx="5334000" cy="4648200"/>
          </a:xfrm>
        </p:spPr>
        <p:txBody>
          <a:bodyPr>
            <a:noAutofit/>
          </a:bodyPr>
          <a:lstStyle/>
          <a:p>
            <a:pPr>
              <a:buNone/>
            </a:pPr>
            <a:r>
              <a:rPr lang="en-US" sz="1700" b="1" i="1" dirty="0" smtClean="0">
                <a:latin typeface="Georgia"/>
                <a:cs typeface="Georgia"/>
              </a:rPr>
              <a:t>How it works:  </a:t>
            </a:r>
          </a:p>
          <a:p>
            <a:pPr indent="-183600">
              <a:spcBef>
                <a:spcPts val="0"/>
              </a:spcBef>
              <a:buClr>
                <a:schemeClr val="tx1"/>
              </a:buClr>
            </a:pPr>
            <a:r>
              <a:rPr lang="en-US" sz="2000" dirty="0" smtClean="0"/>
              <a:t>Uses inward resources</a:t>
            </a:r>
          </a:p>
          <a:p>
            <a:pPr indent="-183600">
              <a:spcBef>
                <a:spcPts val="0"/>
              </a:spcBef>
              <a:buClr>
                <a:schemeClr val="tx1"/>
              </a:buClr>
            </a:pPr>
            <a:r>
              <a:rPr lang="en-US" sz="2000" dirty="0" smtClean="0"/>
              <a:t>Emphasis on the young citizens of the community</a:t>
            </a:r>
            <a:r>
              <a:rPr lang="en-US" sz="1700" dirty="0" smtClean="0"/>
              <a:t/>
            </a:r>
            <a:br>
              <a:rPr lang="en-US" sz="1700" dirty="0" smtClean="0"/>
            </a:br>
            <a:endParaRPr lang="en-US" sz="1700" dirty="0" smtClean="0"/>
          </a:p>
          <a:p>
            <a:pPr>
              <a:buNone/>
            </a:pPr>
            <a:r>
              <a:rPr lang="en-US" sz="1700" b="1" dirty="0" smtClean="0"/>
              <a:t> </a:t>
            </a:r>
            <a:r>
              <a:rPr lang="en-US" sz="1700" b="1" i="1" dirty="0" smtClean="0"/>
              <a:t>Who it works for:</a:t>
            </a:r>
          </a:p>
          <a:p>
            <a:pPr marL="273600" indent="-183600">
              <a:spcBef>
                <a:spcPts val="0"/>
              </a:spcBef>
              <a:buClrTx/>
            </a:pPr>
            <a:r>
              <a:rPr lang="en-US" sz="2000" dirty="0" smtClean="0"/>
              <a:t>Works best in small, rural communities</a:t>
            </a:r>
            <a:endParaRPr lang="en-US" sz="2000" b="1" dirty="0" smtClean="0"/>
          </a:p>
          <a:p>
            <a:pPr marL="273600" indent="-183600">
              <a:spcBef>
                <a:spcPts val="0"/>
              </a:spcBef>
              <a:buClrTx/>
              <a:buNone/>
            </a:pPr>
            <a:endParaRPr lang="en-US" sz="1700" b="1" dirty="0" smtClean="0"/>
          </a:p>
          <a:p>
            <a:pPr>
              <a:buNone/>
            </a:pPr>
            <a:r>
              <a:rPr lang="en-US" sz="1700" b="1" i="1" dirty="0" smtClean="0"/>
              <a:t>Pros:</a:t>
            </a:r>
          </a:p>
          <a:p>
            <a:pPr marL="270000" indent="-183600">
              <a:spcBef>
                <a:spcPts val="0"/>
              </a:spcBef>
              <a:buClrTx/>
            </a:pPr>
            <a:r>
              <a:rPr lang="en-US" sz="2000" dirty="0" smtClean="0"/>
              <a:t>Youth Engagement </a:t>
            </a:r>
          </a:p>
          <a:p>
            <a:pPr marL="270000" indent="-183600">
              <a:spcBef>
                <a:spcPts val="0"/>
              </a:spcBef>
              <a:buClrTx/>
            </a:pPr>
            <a:r>
              <a:rPr lang="en-US" sz="2000" dirty="0" smtClean="0"/>
              <a:t>Creates leadership</a:t>
            </a:r>
          </a:p>
          <a:p>
            <a:pPr marL="270000" indent="-183600">
              <a:spcBef>
                <a:spcPts val="0"/>
              </a:spcBef>
              <a:buClrTx/>
            </a:pPr>
            <a:r>
              <a:rPr lang="en-US" sz="2000" dirty="0" smtClean="0"/>
              <a:t>Builds on local assets</a:t>
            </a:r>
          </a:p>
          <a:p>
            <a:pPr marL="270000" indent="-183600">
              <a:spcBef>
                <a:spcPts val="0"/>
              </a:spcBef>
              <a:buClrTx/>
            </a:pPr>
            <a:endParaRPr lang="en-US" sz="2000" dirty="0" smtClean="0"/>
          </a:p>
          <a:p>
            <a:pPr>
              <a:buNone/>
            </a:pPr>
            <a:r>
              <a:rPr lang="en-US" sz="1700" b="1" i="1" dirty="0" smtClean="0"/>
              <a:t>Cons:</a:t>
            </a:r>
          </a:p>
          <a:p>
            <a:pPr marL="270000" indent="-183600">
              <a:buClrTx/>
            </a:pPr>
            <a:r>
              <a:rPr lang="en-US" sz="2000" dirty="0" smtClean="0"/>
              <a:t>Lacks experienced leadership</a:t>
            </a:r>
          </a:p>
        </p:txBody>
      </p:sp>
      <p:pic>
        <p:nvPicPr>
          <p:cNvPr id="8" name="Picture 3"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pic>
        <p:nvPicPr>
          <p:cNvPr id="6" name="Picture 5" descr="images.jpg"/>
          <p:cNvPicPr>
            <a:picLocks noChangeAspect="1"/>
          </p:cNvPicPr>
          <p:nvPr/>
        </p:nvPicPr>
        <p:blipFill>
          <a:blip r:embed="rId4" cstate="print"/>
          <a:stretch>
            <a:fillRect/>
          </a:stretch>
        </p:blipFill>
        <p:spPr>
          <a:xfrm>
            <a:off x="381000" y="228600"/>
            <a:ext cx="1523999" cy="973477"/>
          </a:xfrm>
          <a:prstGeom prst="rect">
            <a:avLst/>
          </a:prstGeom>
        </p:spPr>
      </p:pic>
      <p:pic>
        <p:nvPicPr>
          <p:cNvPr id="9" name="Picture 8" descr="Screen shot 2012-05-04 at 9.42.19 AM.png"/>
          <p:cNvPicPr>
            <a:picLocks noChangeAspect="1"/>
          </p:cNvPicPr>
          <p:nvPr/>
        </p:nvPicPr>
        <p:blipFill>
          <a:blip r:embed="rId5" cstate="print"/>
          <a:stretch>
            <a:fillRect/>
          </a:stretch>
        </p:blipFill>
        <p:spPr>
          <a:xfrm>
            <a:off x="5562600" y="2286000"/>
            <a:ext cx="3314439" cy="2514600"/>
          </a:xfrm>
          <a:prstGeom prst="rect">
            <a:avLst/>
          </a:prstGeom>
          <a:effectLst>
            <a:glow rad="101600">
              <a:srgbClr val="249FD5">
                <a:alpha val="75000"/>
              </a:srgbClr>
            </a:glo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solidFill>
                  <a:srgbClr val="D80000"/>
                </a:solidFill>
              </a:rPr>
              <a:t>Theory of Clusters</a:t>
            </a:r>
            <a:endParaRPr lang="en-US" sz="3200" dirty="0">
              <a:solidFill>
                <a:srgbClr val="D80000"/>
              </a:solidFill>
            </a:endParaRPr>
          </a:p>
        </p:txBody>
      </p:sp>
      <p:sp>
        <p:nvSpPr>
          <p:cNvPr id="5" name="Content Placeholder 2"/>
          <p:cNvSpPr txBox="1">
            <a:spLocks/>
          </p:cNvSpPr>
          <p:nvPr/>
        </p:nvSpPr>
        <p:spPr>
          <a:xfrm>
            <a:off x="228600" y="1143000"/>
            <a:ext cx="8534400" cy="4876800"/>
          </a:xfrm>
          <a:prstGeom prst="rect">
            <a:avLst/>
          </a:prstGeom>
        </p:spPr>
        <p:txBody>
          <a:bodyPr vert="horz">
            <a:noAutofit/>
          </a:bodyPr>
          <a:lstStyle/>
          <a:p>
            <a:pPr marL="548640" marR="0" lvl="1" indent="-274320" algn="l" defTabSz="914400" rtl="0" eaLnBrk="1" fontAlgn="auto" latinLnBrk="0" hangingPunct="1">
              <a:lnSpc>
                <a:spcPct val="100000"/>
              </a:lnSpc>
              <a:spcBef>
                <a:spcPct val="20000"/>
              </a:spcBef>
              <a:spcAft>
                <a:spcPts val="0"/>
              </a:spcAft>
              <a:buClr>
                <a:schemeClr val="accent2"/>
              </a:buClr>
              <a:buSzPct val="70000"/>
              <a:buFont typeface="Wingdings"/>
              <a:buNone/>
              <a:tabLst/>
              <a:defRPr/>
            </a:pPr>
            <a:endParaRPr kumimoji="0" lang="en-US" sz="1600" b="0" i="0" u="none" strike="noStrike" kern="1200" cap="none" spc="0" normalizeH="0" baseline="0" noProof="0" dirty="0" smtClean="0">
              <a:ln>
                <a:noFill/>
              </a:ln>
              <a:solidFill>
                <a:schemeClr val="tx2"/>
              </a:solidFill>
              <a:effectLst/>
              <a:uLnTx/>
              <a:uFillTx/>
              <a:latin typeface="Calibri" pitchFamily="34" charset="0"/>
              <a:ea typeface="+mn-ea"/>
              <a:cs typeface="+mn-cs"/>
            </a:endParaRPr>
          </a:p>
          <a:p>
            <a:pPr marL="274320" marR="0" lvl="0" indent="-274320" algn="l" defTabSz="914400" rtl="0" eaLnBrk="1" fontAlgn="auto" latinLnBrk="0" hangingPunct="1">
              <a:lnSpc>
                <a:spcPct val="100000"/>
              </a:lnSpc>
              <a:spcBef>
                <a:spcPts val="300"/>
              </a:spcBef>
              <a:spcAft>
                <a:spcPts val="0"/>
              </a:spcAft>
              <a:buClr>
                <a:schemeClr val="accent1"/>
              </a:buClr>
              <a:buSzPct val="85000"/>
              <a:buFont typeface="Wingdings 2"/>
              <a:buNone/>
              <a:tabLst/>
              <a:defRPr/>
            </a:pPr>
            <a:r>
              <a:rPr kumimoji="0" lang="en-US" sz="1700" b="1" i="1" u="none" strike="noStrike" kern="1200" cap="none" spc="0" normalizeH="0" baseline="0" noProof="0" dirty="0" smtClean="0">
                <a:ln>
                  <a:noFill/>
                </a:ln>
                <a:solidFill>
                  <a:schemeClr val="tx1"/>
                </a:solidFill>
                <a:effectLst/>
                <a:uLnTx/>
                <a:uFillTx/>
                <a:latin typeface="Georgia"/>
                <a:ea typeface="+mn-ea"/>
                <a:cs typeface="Georgia"/>
              </a:rPr>
              <a:t>How it works:  </a:t>
            </a:r>
          </a:p>
          <a:p>
            <a:pPr>
              <a:spcBef>
                <a:spcPts val="300"/>
              </a:spcBef>
              <a:buSzPct val="125000"/>
              <a:buFont typeface="Arial"/>
              <a:buChar char="•"/>
            </a:pPr>
            <a:r>
              <a:rPr lang="en-US" sz="2000" dirty="0" smtClean="0"/>
              <a:t>  Assembles qualitative and quantitative information</a:t>
            </a:r>
          </a:p>
          <a:p>
            <a:pPr>
              <a:spcBef>
                <a:spcPts val="300"/>
              </a:spcBef>
              <a:buSzPct val="125000"/>
              <a:buFont typeface="Arial"/>
              <a:buChar cha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Identifies</a:t>
            </a:r>
            <a:r>
              <a:rPr kumimoji="0" lang="en-US" sz="2000" b="0" i="0" u="none" strike="noStrike" kern="1200" cap="none" spc="0" normalizeH="0" noProof="0" dirty="0" smtClean="0">
                <a:ln>
                  <a:noFill/>
                </a:ln>
                <a:solidFill>
                  <a:schemeClr val="tx1"/>
                </a:solidFill>
                <a:effectLst/>
                <a:uLnTx/>
                <a:uFillTx/>
                <a:latin typeface="+mn-lt"/>
                <a:ea typeface="+mn-ea"/>
                <a:cs typeface="+mn-cs"/>
              </a:rPr>
              <a:t> relationships between costumers and suppliers</a:t>
            </a:r>
          </a:p>
          <a:p>
            <a:pPr>
              <a:spcBef>
                <a:spcPts val="300"/>
              </a:spcBef>
              <a:buSzPct val="125000"/>
              <a:buFont typeface="Arial"/>
              <a:buChar char="•"/>
            </a:pPr>
            <a:r>
              <a:rPr lang="en-US" sz="2000" baseline="0" dirty="0" smtClean="0"/>
              <a:t>  Product/proces</a:t>
            </a:r>
            <a:r>
              <a:rPr lang="en-US" sz="2000" dirty="0" smtClean="0"/>
              <a:t>s innovations</a:t>
            </a:r>
            <a:r>
              <a:rPr kumimoji="0" lang="en-US" sz="1700" b="0" i="0" u="none" strike="noStrike" kern="1200" cap="none" spc="0" normalizeH="0" baseline="0" noProof="0" dirty="0" smtClean="0">
                <a:ln>
                  <a:noFill/>
                </a:ln>
                <a:solidFill>
                  <a:schemeClr val="tx1"/>
                </a:solidFill>
                <a:effectLst/>
                <a:uLnTx/>
                <a:uFillTx/>
                <a:latin typeface="+mn-lt"/>
                <a:ea typeface="+mn-ea"/>
                <a:cs typeface="+mn-cs"/>
              </a:rPr>
              <a:t/>
            </a:r>
            <a:br>
              <a:rPr kumimoji="0" lang="en-US" sz="1700" b="0" i="0" u="none" strike="noStrike" kern="1200" cap="none" spc="0" normalizeH="0" baseline="0" noProof="0" dirty="0" smtClean="0">
                <a:ln>
                  <a:noFill/>
                </a:ln>
                <a:solidFill>
                  <a:schemeClr val="tx1"/>
                </a:solidFill>
                <a:effectLst/>
                <a:uLnTx/>
                <a:uFillTx/>
                <a:latin typeface="+mn-lt"/>
                <a:ea typeface="+mn-ea"/>
                <a:cs typeface="+mn-cs"/>
              </a:rPr>
            </a:br>
            <a:endParaRPr kumimoji="0" lang="en-US" sz="1700" b="0" i="0" u="none" strike="noStrike" kern="1200" cap="none" spc="0" normalizeH="0" baseline="0" noProof="0" dirty="0" smtClean="0">
              <a:ln>
                <a:noFill/>
              </a:ln>
              <a:solidFill>
                <a:schemeClr val="tx1"/>
              </a:solidFill>
              <a:effectLst/>
              <a:uLnTx/>
              <a:uFillTx/>
              <a:latin typeface="+mn-lt"/>
              <a:ea typeface="+mn-ea"/>
              <a:cs typeface="+mn-cs"/>
            </a:endParaRPr>
          </a:p>
          <a:p>
            <a:pPr>
              <a:buSzPct val="125000"/>
            </a:pPr>
            <a:r>
              <a:rPr kumimoji="0" lang="en-US" sz="1700" b="1" i="1" u="none" strike="noStrike" kern="1200" cap="none" spc="0" normalizeH="0" baseline="0" noProof="0" dirty="0" smtClean="0">
                <a:ln>
                  <a:noFill/>
                </a:ln>
                <a:solidFill>
                  <a:schemeClr val="tx1"/>
                </a:solidFill>
                <a:effectLst/>
                <a:uLnTx/>
                <a:uFillTx/>
                <a:latin typeface="+mn-lt"/>
                <a:ea typeface="+mn-ea"/>
                <a:cs typeface="+mn-cs"/>
              </a:rPr>
              <a:t>Who it works for:</a:t>
            </a:r>
          </a:p>
          <a:p>
            <a:pPr>
              <a:buSzPct val="125000"/>
              <a:buFont typeface="Arial"/>
              <a:buChar char="•"/>
            </a:pPr>
            <a:r>
              <a:rPr lang="en-US" sz="2000" dirty="0" smtClean="0"/>
              <a:t>  Any community with an established commercial and industrial sector</a:t>
            </a:r>
          </a:p>
          <a:p>
            <a:endParaRPr lang="en-US" sz="1700" dirty="0" smtClean="0"/>
          </a:p>
          <a:p>
            <a:pPr>
              <a:spcBef>
                <a:spcPts val="300"/>
              </a:spcBef>
            </a:pPr>
            <a:r>
              <a:rPr kumimoji="0" lang="en-US" sz="1700" b="1" i="1" u="none" strike="noStrike" kern="1200" cap="none" spc="0" normalizeH="0" baseline="0" noProof="0" dirty="0" smtClean="0">
                <a:ln>
                  <a:noFill/>
                </a:ln>
                <a:solidFill>
                  <a:schemeClr val="tx1"/>
                </a:solidFill>
                <a:effectLst/>
                <a:uLnTx/>
                <a:uFillTx/>
                <a:latin typeface="+mn-lt"/>
                <a:ea typeface="+mn-ea"/>
                <a:cs typeface="+mn-cs"/>
              </a:rPr>
              <a:t>Pros:</a:t>
            </a:r>
          </a:p>
          <a:p>
            <a:pPr marL="90000" lvl="0" indent="-93600">
              <a:spcBef>
                <a:spcPts val="300"/>
              </a:spcBef>
              <a:buSzPct val="85000"/>
              <a:buFont typeface="Wingdings 2"/>
              <a:buChar char=""/>
            </a:pPr>
            <a:r>
              <a:rPr lang="en-US" sz="2000" dirty="0" smtClean="0"/>
              <a:t>  Flexible and dynamic</a:t>
            </a:r>
          </a:p>
          <a:p>
            <a:pPr marL="90000" lvl="0" indent="-93600">
              <a:spcBef>
                <a:spcPts val="300"/>
              </a:spcBef>
              <a:buSzPct val="85000"/>
              <a:buFont typeface="Wingdings 2"/>
              <a:buChar char=""/>
            </a:pPr>
            <a:r>
              <a:rPr lang="en-US" sz="2000" dirty="0" smtClean="0"/>
              <a:t>  Can work for virtually any industry</a:t>
            </a:r>
          </a:p>
          <a:p>
            <a:pPr>
              <a:spcBef>
                <a:spcPts val="300"/>
              </a:spcBef>
              <a:buSzPct val="125000"/>
              <a:buFont typeface="Arial"/>
              <a:buChar char="•"/>
            </a:pPr>
            <a:r>
              <a:rPr lang="en-US" sz="2000" dirty="0" smtClean="0"/>
              <a:t>  Knowledge-driven</a:t>
            </a:r>
          </a:p>
          <a:p>
            <a:pPr>
              <a:buSzPct val="125000"/>
            </a:pPr>
            <a:endParaRPr kumimoji="0" lang="en-US" sz="17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None/>
              <a:tabLst/>
              <a:defRPr/>
            </a:pPr>
            <a:r>
              <a:rPr kumimoji="0" lang="en-US" sz="1700" b="1" i="1" u="none" strike="noStrike" kern="1200" cap="none" spc="0" normalizeH="0" baseline="0" noProof="0" dirty="0" smtClean="0">
                <a:ln>
                  <a:noFill/>
                </a:ln>
                <a:solidFill>
                  <a:schemeClr val="tx1"/>
                </a:solidFill>
                <a:effectLst/>
                <a:uLnTx/>
                <a:uFillTx/>
                <a:latin typeface="+mn-lt"/>
                <a:ea typeface="+mn-ea"/>
                <a:cs typeface="+mn-cs"/>
              </a:rPr>
              <a:t>Cons:</a:t>
            </a:r>
          </a:p>
          <a:p>
            <a:pPr marL="180000" lvl="0" indent="-183600">
              <a:buSzPct val="88000"/>
              <a:buFont typeface="Wingdings 2"/>
              <a:buChar char=""/>
            </a:pPr>
            <a:r>
              <a:rPr lang="en-US" sz="2000" dirty="0" smtClean="0"/>
              <a:t>It is an analytical method</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6" name="Picture 3"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pic>
        <p:nvPicPr>
          <p:cNvPr id="7" name="Picture 6" descr="images.jpg"/>
          <p:cNvPicPr>
            <a:picLocks noChangeAspect="1"/>
          </p:cNvPicPr>
          <p:nvPr/>
        </p:nvPicPr>
        <p:blipFill>
          <a:blip r:embed="rId4" cstate="print"/>
          <a:stretch>
            <a:fillRect/>
          </a:stretch>
        </p:blipFill>
        <p:spPr>
          <a:xfrm>
            <a:off x="381000" y="228600"/>
            <a:ext cx="1523999" cy="973477"/>
          </a:xfrm>
          <a:prstGeom prst="rect">
            <a:avLst/>
          </a:prstGeom>
        </p:spPr>
      </p:pic>
      <p:pic>
        <p:nvPicPr>
          <p:cNvPr id="8" name="Picture 7" descr="image.jpg"/>
          <p:cNvPicPr>
            <a:picLocks noChangeAspect="1"/>
          </p:cNvPicPr>
          <p:nvPr/>
        </p:nvPicPr>
        <p:blipFill>
          <a:blip r:embed="rId5" cstate="print"/>
          <a:stretch>
            <a:fillRect/>
          </a:stretch>
        </p:blipFill>
        <p:spPr>
          <a:xfrm>
            <a:off x="5638800" y="3657600"/>
            <a:ext cx="2864679" cy="2590800"/>
          </a:xfrm>
          <a:prstGeom prst="rect">
            <a:avLst/>
          </a:prstGeom>
          <a:effectLst>
            <a:glow rad="101600">
              <a:srgbClr val="D3A125">
                <a:alpha val="75000"/>
              </a:srgbClr>
            </a:glo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762000" y="304800"/>
            <a:ext cx="7772400" cy="685800"/>
          </a:xfrm>
        </p:spPr>
        <p:txBody>
          <a:bodyPr>
            <a:normAutofit/>
          </a:bodyPr>
          <a:lstStyle/>
          <a:p>
            <a:pPr eaLnBrk="1" fontAlgn="auto" hangingPunct="1">
              <a:spcAft>
                <a:spcPts val="0"/>
              </a:spcAft>
              <a:defRPr/>
            </a:pPr>
            <a:r>
              <a:rPr lang="en-US" sz="3200" dirty="0" smtClean="0">
                <a:solidFill>
                  <a:srgbClr val="D80000"/>
                </a:solidFill>
                <a:latin typeface="Georgia"/>
                <a:cs typeface="Georgia"/>
              </a:rPr>
              <a:t>Multi-Modal System</a:t>
            </a:r>
          </a:p>
        </p:txBody>
      </p:sp>
      <p:sp>
        <p:nvSpPr>
          <p:cNvPr id="5" name="Content Placeholder 2"/>
          <p:cNvSpPr txBox="1">
            <a:spLocks/>
          </p:cNvSpPr>
          <p:nvPr/>
        </p:nvSpPr>
        <p:spPr>
          <a:xfrm>
            <a:off x="228600" y="1447800"/>
            <a:ext cx="8534400" cy="4800600"/>
          </a:xfrm>
          <a:prstGeom prst="rect">
            <a:avLst/>
          </a:prstGeom>
        </p:spPr>
        <p:txBody>
          <a:bodyPr vert="horz">
            <a:noAutofit/>
          </a:bodyPr>
          <a:lstStyle/>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None/>
              <a:tabLst/>
              <a:defRPr/>
            </a:pPr>
            <a:r>
              <a:rPr kumimoji="0" lang="en-US" sz="1700" b="1" i="1" u="none" strike="noStrike" kern="1200" cap="none" spc="0" normalizeH="0" baseline="0" noProof="0" dirty="0" smtClean="0">
                <a:ln>
                  <a:noFill/>
                </a:ln>
                <a:solidFill>
                  <a:schemeClr val="tx1"/>
                </a:solidFill>
                <a:effectLst/>
                <a:uLnTx/>
                <a:uFillTx/>
                <a:latin typeface="Georgia"/>
                <a:ea typeface="+mn-ea"/>
                <a:cs typeface="Georgia"/>
              </a:rPr>
              <a:t>How it works:  </a:t>
            </a:r>
          </a:p>
          <a:p>
            <a:pPr>
              <a:buSzPct val="125000"/>
              <a:buFont typeface="Arial"/>
              <a:buChar char="•"/>
            </a:pPr>
            <a:r>
              <a:rPr lang="en-US" sz="2000" dirty="0" smtClean="0"/>
              <a:t>  Approach to systems science and theory of modal spheres</a:t>
            </a:r>
          </a:p>
          <a:p>
            <a:pPr>
              <a:buSzPct val="125000"/>
              <a:buFont typeface="Arial"/>
              <a:buChar cha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Captures</a:t>
            </a:r>
            <a:r>
              <a:rPr kumimoji="0" lang="en-US" sz="2000" b="0" i="0" u="none" strike="noStrike" kern="1200" cap="none" spc="0" normalizeH="0" noProof="0" dirty="0" smtClean="0">
                <a:ln>
                  <a:noFill/>
                </a:ln>
                <a:solidFill>
                  <a:schemeClr val="tx1"/>
                </a:solidFill>
                <a:effectLst/>
                <a:uLnTx/>
                <a:uFillTx/>
                <a:latin typeface="+mn-lt"/>
                <a:ea typeface="+mn-ea"/>
                <a:cs typeface="+mn-cs"/>
              </a:rPr>
              <a:t> knowledge through </a:t>
            </a:r>
            <a:r>
              <a:rPr lang="en-US" sz="2000" dirty="0" smtClean="0"/>
              <a:t>social and technical sciences</a:t>
            </a:r>
          </a:p>
          <a:p>
            <a:pPr>
              <a:buSzPct val="125000"/>
              <a:buFont typeface="Arial"/>
              <a:buChar char="•"/>
            </a:pPr>
            <a:r>
              <a:rPr lang="en-US" sz="2000" dirty="0" smtClean="0"/>
              <a:t>  Expands existing economic development approach</a:t>
            </a:r>
            <a:r>
              <a:rPr kumimoji="0" lang="en-US" sz="1700" b="0" i="0" u="none" strike="noStrike" kern="1200" cap="none" spc="0" normalizeH="0" baseline="0" noProof="0" dirty="0" smtClean="0">
                <a:ln>
                  <a:noFill/>
                </a:ln>
                <a:solidFill>
                  <a:schemeClr val="tx1"/>
                </a:solidFill>
                <a:effectLst/>
                <a:uLnTx/>
                <a:uFillTx/>
                <a:latin typeface="+mn-lt"/>
                <a:ea typeface="+mn-ea"/>
                <a:cs typeface="+mn-cs"/>
              </a:rPr>
              <a:t/>
            </a:r>
            <a:br>
              <a:rPr kumimoji="0" lang="en-US" sz="1700" b="0" i="0" u="none" strike="noStrike" kern="1200" cap="none" spc="0" normalizeH="0" baseline="0" noProof="0" dirty="0" smtClean="0">
                <a:ln>
                  <a:noFill/>
                </a:ln>
                <a:solidFill>
                  <a:schemeClr val="tx1"/>
                </a:solidFill>
                <a:effectLst/>
                <a:uLnTx/>
                <a:uFillTx/>
                <a:latin typeface="+mn-lt"/>
                <a:ea typeface="+mn-ea"/>
                <a:cs typeface="+mn-cs"/>
              </a:rPr>
            </a:br>
            <a:endParaRPr kumimoji="0" lang="en-US" sz="1700" b="0" i="0" u="none" strike="noStrike" kern="1200" cap="none" spc="0" normalizeH="0" baseline="0" noProof="0" dirty="0" smtClean="0">
              <a:ln>
                <a:noFill/>
              </a:ln>
              <a:solidFill>
                <a:schemeClr val="tx1"/>
              </a:solidFill>
              <a:effectLst/>
              <a:uLnTx/>
              <a:uFillTx/>
              <a:latin typeface="+mn-lt"/>
              <a:ea typeface="+mn-ea"/>
              <a:cs typeface="+mn-cs"/>
            </a:endParaRPr>
          </a:p>
          <a:p>
            <a:pPr>
              <a:buSzPct val="125000"/>
            </a:pPr>
            <a:r>
              <a:rPr kumimoji="0" lang="en-US" sz="1700" b="1" i="1" u="none" strike="noStrike" kern="1200" cap="none" spc="0" normalizeH="0" baseline="0" noProof="0" dirty="0" smtClean="0">
                <a:ln>
                  <a:noFill/>
                </a:ln>
                <a:solidFill>
                  <a:schemeClr val="tx1"/>
                </a:solidFill>
                <a:effectLst/>
                <a:uLnTx/>
                <a:uFillTx/>
                <a:latin typeface="+mn-lt"/>
                <a:ea typeface="+mn-ea"/>
                <a:cs typeface="+mn-cs"/>
              </a:rPr>
              <a:t>Who it works for:</a:t>
            </a:r>
          </a:p>
          <a:p>
            <a:pPr>
              <a:buSzPct val="125000"/>
              <a:buFont typeface="Arial"/>
              <a:buChar char="•"/>
            </a:pPr>
            <a:r>
              <a:rPr lang="en-US" sz="2000" dirty="0" smtClean="0"/>
              <a:t>  Anyone, but more efficiently in small to medium</a:t>
            </a:r>
          </a:p>
          <a:p>
            <a:pPr>
              <a:buSzPct val="125000"/>
            </a:pPr>
            <a:r>
              <a:rPr lang="en-US" sz="2000" dirty="0" smtClean="0"/>
              <a:t>    sized communities </a:t>
            </a:r>
          </a:p>
          <a:p>
            <a:endParaRPr lang="en-US" sz="1700" i="1" dirty="0" smtClean="0"/>
          </a:p>
          <a:p>
            <a:r>
              <a:rPr kumimoji="0" lang="en-US" sz="1700" b="1" i="1" u="none" strike="noStrike" kern="1200" cap="none" spc="0" normalizeH="0" baseline="0" noProof="0" dirty="0" smtClean="0">
                <a:ln>
                  <a:noFill/>
                </a:ln>
                <a:solidFill>
                  <a:schemeClr val="tx1"/>
                </a:solidFill>
                <a:effectLst/>
                <a:uLnTx/>
                <a:uFillTx/>
                <a:latin typeface="+mn-lt"/>
                <a:ea typeface="+mn-ea"/>
                <a:cs typeface="+mn-cs"/>
              </a:rPr>
              <a:t>Pros:</a:t>
            </a:r>
          </a:p>
          <a:p>
            <a:pPr marL="90000" lvl="0" indent="-93600">
              <a:buSzPct val="85000"/>
              <a:buFont typeface="Wingdings 2"/>
              <a:buChar char=""/>
            </a:pPr>
            <a:r>
              <a:rPr lang="en-US" sz="2000" dirty="0" smtClean="0"/>
              <a:t>  Flexible and dynamic</a:t>
            </a:r>
          </a:p>
          <a:p>
            <a:pPr>
              <a:buSzPct val="125000"/>
              <a:buFont typeface="Arial"/>
              <a:buChar char="•"/>
            </a:pPr>
            <a:r>
              <a:rPr lang="en-US" sz="2000" dirty="0" smtClean="0"/>
              <a:t>  Comprehensive and identifies relationships</a:t>
            </a:r>
          </a:p>
          <a:p>
            <a:pPr>
              <a:buSzPct val="125000"/>
              <a:buFont typeface="Arial"/>
              <a:buChar char="•"/>
            </a:pPr>
            <a:r>
              <a:rPr lang="en-US" sz="2000" dirty="0" smtClean="0"/>
              <a:t>  Addresses complex normative factors </a:t>
            </a:r>
          </a:p>
          <a:p>
            <a:pPr>
              <a:buSzPct val="125000"/>
            </a:pPr>
            <a:r>
              <a:rPr kumimoji="0" lang="en-US" sz="1700" b="1" i="0" u="none" strike="noStrike" kern="1200" cap="none" spc="0" normalizeH="0" baseline="0" noProof="0" dirty="0" smtClean="0">
                <a:ln>
                  <a:noFill/>
                </a:ln>
                <a:solidFill>
                  <a:schemeClr val="tx1"/>
                </a:solidFill>
                <a:effectLst/>
                <a:uLnTx/>
                <a:uFillTx/>
                <a:latin typeface="+mn-lt"/>
                <a:ea typeface="+mn-ea"/>
                <a:cs typeface="+mn-cs"/>
              </a:rPr>
              <a:t/>
            </a:r>
            <a:br>
              <a:rPr kumimoji="0" lang="en-US" sz="1700" b="1" i="0" u="none" strike="noStrike" kern="1200" cap="none" spc="0" normalizeH="0" baseline="0" noProof="0" dirty="0" smtClean="0">
                <a:ln>
                  <a:noFill/>
                </a:ln>
                <a:solidFill>
                  <a:schemeClr val="tx1"/>
                </a:solidFill>
                <a:effectLst/>
                <a:uLnTx/>
                <a:uFillTx/>
                <a:latin typeface="+mn-lt"/>
                <a:ea typeface="+mn-ea"/>
                <a:cs typeface="+mn-cs"/>
              </a:rPr>
            </a:br>
            <a:r>
              <a:rPr kumimoji="0" lang="en-US" sz="1700" b="1" i="1" u="none" strike="noStrike" kern="1200" cap="none" spc="0" normalizeH="0" baseline="0" noProof="0" dirty="0" smtClean="0">
                <a:ln>
                  <a:noFill/>
                </a:ln>
                <a:solidFill>
                  <a:schemeClr val="tx1"/>
                </a:solidFill>
                <a:effectLst/>
                <a:uLnTx/>
                <a:uFillTx/>
                <a:latin typeface="+mn-lt"/>
                <a:ea typeface="+mn-ea"/>
                <a:cs typeface="+mn-cs"/>
              </a:rPr>
              <a:t>Cons:</a:t>
            </a:r>
          </a:p>
          <a:p>
            <a:pPr marL="180000" lvl="0" indent="-183600">
              <a:buSzPct val="88000"/>
              <a:buFont typeface="Wingdings 2"/>
              <a:buChar char=""/>
            </a:pPr>
            <a:r>
              <a:rPr lang="en-US" sz="2000" dirty="0" smtClean="0"/>
              <a:t>Complex</a:t>
            </a:r>
          </a:p>
          <a:p>
            <a:pPr marL="180000" lvl="0" indent="-183600">
              <a:buSzPct val="88000"/>
              <a:buFont typeface="Wingdings 2"/>
              <a:buChar cha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Time</a:t>
            </a:r>
            <a:r>
              <a:rPr kumimoji="0" lang="en-US" sz="2000" b="0" i="0" u="none" strike="noStrike" kern="1200" cap="none" spc="0" normalizeH="0" noProof="0" dirty="0" smtClean="0">
                <a:ln>
                  <a:noFill/>
                </a:ln>
                <a:solidFill>
                  <a:schemeClr val="tx1"/>
                </a:solidFill>
                <a:effectLst/>
                <a:uLnTx/>
                <a:uFillTx/>
                <a:latin typeface="+mn-lt"/>
                <a:ea typeface="+mn-ea"/>
                <a:cs typeface="+mn-cs"/>
              </a:rPr>
              <a:t> consuming</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6" name="Picture 5" descr="Ketso_table_small.jpg"/>
          <p:cNvPicPr>
            <a:picLocks noChangeAspect="1"/>
          </p:cNvPicPr>
          <p:nvPr/>
        </p:nvPicPr>
        <p:blipFill>
          <a:blip r:embed="rId3" cstate="print"/>
          <a:stretch>
            <a:fillRect/>
          </a:stretch>
        </p:blipFill>
        <p:spPr>
          <a:xfrm>
            <a:off x="6400800" y="2895600"/>
            <a:ext cx="2209799" cy="3222171"/>
          </a:xfrm>
          <a:prstGeom prst="rect">
            <a:avLst/>
          </a:prstGeom>
          <a:effectLst>
            <a:glow rad="101600">
              <a:srgbClr val="008000">
                <a:alpha val="75000"/>
              </a:srgbClr>
            </a:glow>
          </a:effectLst>
        </p:spPr>
      </p:pic>
      <p:pic>
        <p:nvPicPr>
          <p:cNvPr id="7" name="Picture 3" descr="ICAST Logo Good.png"/>
          <p:cNvPicPr>
            <a:picLocks noChangeAspect="1"/>
          </p:cNvPicPr>
          <p:nvPr/>
        </p:nvPicPr>
        <p:blipFill>
          <a:blip r:embed="rId4" cstate="print"/>
          <a:srcRect/>
          <a:stretch>
            <a:fillRect/>
          </a:stretch>
        </p:blipFill>
        <p:spPr bwMode="auto">
          <a:xfrm>
            <a:off x="7620000" y="152400"/>
            <a:ext cx="1289050" cy="1119188"/>
          </a:xfrm>
          <a:prstGeom prst="rect">
            <a:avLst/>
          </a:prstGeom>
          <a:noFill/>
          <a:ln w="9525">
            <a:noFill/>
            <a:miter lim="800000"/>
            <a:headEnd/>
            <a:tailEnd/>
          </a:ln>
        </p:spPr>
      </p:pic>
      <p:pic>
        <p:nvPicPr>
          <p:cNvPr id="8" name="Picture 7" descr="images.jpg"/>
          <p:cNvPicPr>
            <a:picLocks noChangeAspect="1"/>
          </p:cNvPicPr>
          <p:nvPr/>
        </p:nvPicPr>
        <p:blipFill>
          <a:blip r:embed="rId5" cstate="print"/>
          <a:stretch>
            <a:fillRect/>
          </a:stretch>
        </p:blipFill>
        <p:spPr>
          <a:xfrm>
            <a:off x="381000" y="228600"/>
            <a:ext cx="1523999" cy="97347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828800" y="381000"/>
            <a:ext cx="6019800" cy="609600"/>
          </a:xfrm>
        </p:spPr>
        <p:txBody>
          <a:bodyPr>
            <a:noAutofit/>
          </a:bodyPr>
          <a:lstStyle/>
          <a:p>
            <a:pPr eaLnBrk="1" fontAlgn="auto" hangingPunct="1">
              <a:spcAft>
                <a:spcPts val="0"/>
              </a:spcAft>
              <a:defRPr/>
            </a:pPr>
            <a:r>
              <a:rPr lang="en-US" sz="3200" dirty="0" smtClean="0">
                <a:solidFill>
                  <a:srgbClr val="C00000"/>
                </a:solidFill>
                <a:latin typeface="Calibri" pitchFamily="34" charset="0"/>
              </a:rPr>
              <a:t>CDC &amp; CDFI</a:t>
            </a:r>
          </a:p>
        </p:txBody>
      </p:sp>
      <p:pic>
        <p:nvPicPr>
          <p:cNvPr id="21508" name="Picture 4" descr="ICAST Logo Good.png"/>
          <p:cNvPicPr>
            <a:picLocks noChangeAspect="1"/>
          </p:cNvPicPr>
          <p:nvPr/>
        </p:nvPicPr>
        <p:blipFill>
          <a:blip r:embed="rId2" cstate="print"/>
          <a:srcRect/>
          <a:stretch>
            <a:fillRect/>
          </a:stretch>
        </p:blipFill>
        <p:spPr bwMode="auto">
          <a:xfrm>
            <a:off x="7620000" y="152400"/>
            <a:ext cx="1289050" cy="1119188"/>
          </a:xfrm>
          <a:prstGeom prst="rect">
            <a:avLst/>
          </a:prstGeom>
          <a:noFill/>
          <a:ln w="9525">
            <a:noFill/>
            <a:miter lim="800000"/>
            <a:headEnd/>
            <a:tailEnd/>
          </a:ln>
        </p:spPr>
      </p:pic>
      <p:sp>
        <p:nvSpPr>
          <p:cNvPr id="6" name="Content Placeholder 2"/>
          <p:cNvSpPr txBox="1">
            <a:spLocks/>
          </p:cNvSpPr>
          <p:nvPr/>
        </p:nvSpPr>
        <p:spPr>
          <a:xfrm>
            <a:off x="228600" y="1447800"/>
            <a:ext cx="8229600" cy="4800600"/>
          </a:xfrm>
          <a:prstGeom prst="rect">
            <a:avLst/>
          </a:prstGeom>
        </p:spPr>
        <p:txBody>
          <a:bodyPr vert="horz">
            <a:noAutofit/>
          </a:bodyPr>
          <a:lstStyle/>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None/>
              <a:tabLst/>
              <a:defRPr/>
            </a:pPr>
            <a:r>
              <a:rPr kumimoji="0" lang="en-US" sz="1700" b="1" i="1" u="none" strike="noStrike" kern="1200" cap="none" spc="0" normalizeH="0" baseline="0" noProof="0" dirty="0" smtClean="0">
                <a:ln>
                  <a:noFill/>
                </a:ln>
                <a:solidFill>
                  <a:schemeClr val="tx1"/>
                </a:solidFill>
                <a:effectLst/>
                <a:uLnTx/>
                <a:uFillTx/>
                <a:latin typeface="Georgia"/>
                <a:ea typeface="+mn-ea"/>
                <a:cs typeface="Georgia"/>
              </a:rPr>
              <a:t>How it works:  </a:t>
            </a:r>
          </a:p>
          <a:p>
            <a:pPr marL="231775" indent="-231775">
              <a:buSzPct val="125000"/>
              <a:buFont typeface="Arial"/>
              <a:buChar char="•"/>
            </a:pPr>
            <a:r>
              <a:rPr lang="en-US" sz="2000" dirty="0" smtClean="0"/>
              <a:t>CDC’s and CDFI’s anchor capital locally through development of residential and  commercial property and businesses</a:t>
            </a:r>
          </a:p>
          <a:p>
            <a:pPr marL="231775" indent="-231775">
              <a:buSzPct val="125000"/>
              <a:buFont typeface="Arial"/>
              <a:buChar cha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Develop</a:t>
            </a:r>
            <a:r>
              <a:rPr kumimoji="0" lang="en-US" sz="2000" b="0" i="0" u="none" strike="noStrike" kern="1200" cap="none" spc="0" normalizeH="0" noProof="0" dirty="0" smtClean="0">
                <a:ln>
                  <a:noFill/>
                </a:ln>
                <a:solidFill>
                  <a:schemeClr val="tx1"/>
                </a:solidFill>
                <a:effectLst/>
                <a:uLnTx/>
                <a:uFillTx/>
                <a:latin typeface="+mn-lt"/>
                <a:ea typeface="+mn-ea"/>
                <a:cs typeface="+mn-cs"/>
              </a:rPr>
              <a:t> economic plans for sustainable growth</a:t>
            </a:r>
            <a:r>
              <a:rPr kumimoji="0" lang="en-US" sz="1700" b="0" i="0" u="none" strike="noStrike" kern="1200" cap="none" spc="0" normalizeH="0" baseline="0" noProof="0" dirty="0" smtClean="0">
                <a:ln>
                  <a:noFill/>
                </a:ln>
                <a:solidFill>
                  <a:schemeClr val="tx1"/>
                </a:solidFill>
                <a:effectLst/>
                <a:uLnTx/>
                <a:uFillTx/>
                <a:latin typeface="+mn-lt"/>
                <a:ea typeface="+mn-ea"/>
                <a:cs typeface="+mn-cs"/>
              </a:rPr>
              <a:t/>
            </a:r>
            <a:br>
              <a:rPr kumimoji="0" lang="en-US" sz="1700" b="0" i="0" u="none" strike="noStrike" kern="1200" cap="none" spc="0" normalizeH="0" baseline="0" noProof="0" dirty="0" smtClean="0">
                <a:ln>
                  <a:noFill/>
                </a:ln>
                <a:solidFill>
                  <a:schemeClr val="tx1"/>
                </a:solidFill>
                <a:effectLst/>
                <a:uLnTx/>
                <a:uFillTx/>
                <a:latin typeface="+mn-lt"/>
                <a:ea typeface="+mn-ea"/>
                <a:cs typeface="+mn-cs"/>
              </a:rPr>
            </a:br>
            <a:endParaRPr kumimoji="0" lang="en-US" sz="1700" b="0" i="0" u="none" strike="noStrike" kern="1200" cap="none" spc="0" normalizeH="0" baseline="0" noProof="0" dirty="0" smtClean="0">
              <a:ln>
                <a:noFill/>
              </a:ln>
              <a:solidFill>
                <a:schemeClr val="tx1"/>
              </a:solidFill>
              <a:effectLst/>
              <a:uLnTx/>
              <a:uFillTx/>
              <a:latin typeface="+mn-lt"/>
              <a:ea typeface="+mn-ea"/>
              <a:cs typeface="+mn-cs"/>
            </a:endParaRPr>
          </a:p>
          <a:p>
            <a:pPr>
              <a:buSzPct val="125000"/>
            </a:pPr>
            <a:r>
              <a:rPr kumimoji="0" lang="en-US" sz="1700" b="1" i="1" u="none" strike="noStrike" kern="1200" cap="none" spc="0" normalizeH="0" baseline="0" noProof="0" dirty="0" smtClean="0">
                <a:ln>
                  <a:noFill/>
                </a:ln>
                <a:solidFill>
                  <a:schemeClr val="tx1"/>
                </a:solidFill>
                <a:effectLst/>
                <a:uLnTx/>
                <a:uFillTx/>
                <a:latin typeface="+mn-lt"/>
                <a:ea typeface="+mn-ea"/>
                <a:cs typeface="+mn-cs"/>
              </a:rPr>
              <a:t>Who it works for:</a:t>
            </a:r>
          </a:p>
          <a:p>
            <a:pPr>
              <a:buSzPct val="125000"/>
              <a:buFont typeface="Arial"/>
              <a:buChar char="•"/>
            </a:pPr>
            <a:r>
              <a:rPr lang="en-US" sz="2000" dirty="0" smtClean="0"/>
              <a:t>  Virtually everyone</a:t>
            </a:r>
          </a:p>
          <a:p>
            <a:endParaRPr lang="en-US" sz="1700" dirty="0" smtClean="0"/>
          </a:p>
          <a:p>
            <a:r>
              <a:rPr kumimoji="0" lang="en-US" sz="1700" b="1" i="1" u="none" strike="noStrike" kern="1200" cap="none" spc="0" normalizeH="0" baseline="0" noProof="0" dirty="0" smtClean="0">
                <a:ln>
                  <a:noFill/>
                </a:ln>
                <a:solidFill>
                  <a:schemeClr val="tx1"/>
                </a:solidFill>
                <a:effectLst/>
                <a:uLnTx/>
                <a:uFillTx/>
                <a:latin typeface="+mn-lt"/>
                <a:ea typeface="+mn-ea"/>
                <a:cs typeface="+mn-cs"/>
              </a:rPr>
              <a:t>Pros:</a:t>
            </a:r>
          </a:p>
          <a:p>
            <a:pPr marL="90000" lvl="0" indent="-93600">
              <a:buSzPct val="85000"/>
              <a:buFont typeface="Wingdings 2"/>
              <a:buChar char=""/>
            </a:pPr>
            <a:r>
              <a:rPr lang="en-US" sz="1700" dirty="0" smtClean="0"/>
              <a:t>  </a:t>
            </a:r>
            <a:r>
              <a:rPr lang="en-US" sz="2000" dirty="0" smtClean="0"/>
              <a:t>CDC’s and CDFI’s exist everywhere</a:t>
            </a:r>
          </a:p>
          <a:p>
            <a:pPr marL="90000" lvl="0" indent="-93600">
              <a:buSzPct val="85000"/>
              <a:buFont typeface="Wingdings 2"/>
              <a:buChar char=""/>
            </a:pPr>
            <a:r>
              <a:rPr lang="en-US" sz="2000" dirty="0" smtClean="0"/>
              <a:t>  Low cost for community </a:t>
            </a:r>
          </a:p>
          <a:p>
            <a:pPr>
              <a:buSzPct val="125000"/>
              <a:buFont typeface="Arial"/>
              <a:buChar char="•"/>
            </a:pPr>
            <a:r>
              <a:rPr lang="en-US" sz="2000" dirty="0" smtClean="0"/>
              <a:t>  Contributes positively to overall growth </a:t>
            </a:r>
            <a:r>
              <a:rPr lang="en-US" sz="1700" dirty="0" smtClean="0"/>
              <a:t/>
            </a:r>
            <a:br>
              <a:rPr lang="en-US" sz="1700" dirty="0" smtClean="0"/>
            </a:br>
            <a:endParaRPr kumimoji="0" lang="en-US" sz="17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None/>
              <a:tabLst/>
              <a:defRPr/>
            </a:pPr>
            <a:r>
              <a:rPr kumimoji="0" lang="en-US" sz="1700" b="1" i="1" u="none" strike="noStrike" kern="1200" cap="none" spc="0" normalizeH="0" baseline="0" noProof="0" dirty="0" smtClean="0">
                <a:ln>
                  <a:noFill/>
                </a:ln>
                <a:solidFill>
                  <a:schemeClr val="tx1"/>
                </a:solidFill>
                <a:effectLst/>
                <a:uLnTx/>
                <a:uFillTx/>
                <a:latin typeface="+mn-lt"/>
                <a:ea typeface="+mn-ea"/>
                <a:cs typeface="+mn-cs"/>
              </a:rPr>
              <a:t>Cons:</a:t>
            </a:r>
          </a:p>
          <a:p>
            <a:pPr marL="180000" lvl="0" indent="-183600">
              <a:buSzPct val="88000"/>
              <a:buFont typeface="Wingdings 2"/>
              <a:buChar char=""/>
            </a:pPr>
            <a:r>
              <a:rPr lang="en-US" sz="2000" dirty="0" smtClean="0"/>
              <a:t>Only focuses on low/moderate income residents</a:t>
            </a:r>
          </a:p>
          <a:p>
            <a:pPr marL="180000" lvl="0" indent="-183600">
              <a:buSzPct val="88000"/>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8" name="Picture 7" descr="brochure.tiff"/>
          <p:cNvPicPr>
            <a:picLocks noChangeAspect="1"/>
          </p:cNvPicPr>
          <p:nvPr/>
        </p:nvPicPr>
        <p:blipFill>
          <a:blip r:embed="rId3" cstate="print"/>
          <a:stretch>
            <a:fillRect/>
          </a:stretch>
        </p:blipFill>
        <p:spPr>
          <a:xfrm>
            <a:off x="5943600" y="2743200"/>
            <a:ext cx="2895600" cy="2743200"/>
          </a:xfrm>
          <a:prstGeom prst="rect">
            <a:avLst/>
          </a:prstGeom>
          <a:effectLst>
            <a:glow rad="101600">
              <a:srgbClr val="D3A125">
                <a:alpha val="75000"/>
              </a:srgbClr>
            </a:glow>
          </a:effectLst>
        </p:spPr>
      </p:pic>
      <p:pic>
        <p:nvPicPr>
          <p:cNvPr id="7" name="Picture 6" descr="images.jpg"/>
          <p:cNvPicPr>
            <a:picLocks noChangeAspect="1"/>
          </p:cNvPicPr>
          <p:nvPr/>
        </p:nvPicPr>
        <p:blipFill>
          <a:blip r:embed="rId4" cstate="print"/>
          <a:stretch>
            <a:fillRect/>
          </a:stretch>
        </p:blipFill>
        <p:spPr>
          <a:xfrm>
            <a:off x="381000" y="228600"/>
            <a:ext cx="1523999" cy="97347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0"/>
            <a:ext cx="6603233"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5800" y="5867400"/>
            <a:ext cx="7620000" cy="400110"/>
          </a:xfrm>
          <a:prstGeom prst="rect">
            <a:avLst/>
          </a:prstGeom>
        </p:spPr>
        <p:txBody>
          <a:bodyPr wrap="square">
            <a:spAutoFit/>
          </a:bodyPr>
          <a:lstStyle/>
          <a:p>
            <a:r>
              <a:rPr lang="en-US" sz="2000" u="sng" dirty="0" smtClean="0">
                <a:hlinkClick r:id="rId3"/>
              </a:rPr>
              <a:t>http://www.icastusa.org/iCAST_Community_Development.pdf</a:t>
            </a:r>
            <a:endParaRPr lang="en-US" sz="2000" dirty="0"/>
          </a:p>
        </p:txBody>
      </p:sp>
    </p:spTree>
    <p:extLst>
      <p:ext uri="{BB962C8B-B14F-4D97-AF65-F5344CB8AC3E}">
        <p14:creationId xmlns:p14="http://schemas.microsoft.com/office/powerpoint/2010/main" val="3724605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How to Choose? </a:t>
            </a:r>
            <a:endParaRPr lang="en-US" dirty="0">
              <a:solidFill>
                <a:srgbClr val="C00000"/>
              </a:solidFill>
            </a:endParaRPr>
          </a:p>
        </p:txBody>
      </p:sp>
      <p:sp>
        <p:nvSpPr>
          <p:cNvPr id="3" name="Content Placeholder 2"/>
          <p:cNvSpPr>
            <a:spLocks noGrp="1"/>
          </p:cNvSpPr>
          <p:nvPr>
            <p:ph sz="quarter" idx="1"/>
          </p:nvPr>
        </p:nvSpPr>
        <p:spPr>
          <a:xfrm>
            <a:off x="301752" y="1676400"/>
            <a:ext cx="8503920" cy="4422648"/>
          </a:xfrm>
        </p:spPr>
        <p:txBody>
          <a:bodyPr/>
          <a:lstStyle/>
          <a:p>
            <a:pPr>
              <a:spcBef>
                <a:spcPts val="600"/>
              </a:spcBef>
              <a:spcAft>
                <a:spcPts val="600"/>
              </a:spcAft>
            </a:pPr>
            <a:r>
              <a:rPr lang="en-US" sz="2400" dirty="0" smtClean="0"/>
              <a:t>All of the development models provide something positive to a community</a:t>
            </a:r>
          </a:p>
          <a:p>
            <a:pPr>
              <a:spcBef>
                <a:spcPts val="600"/>
              </a:spcBef>
              <a:spcAft>
                <a:spcPts val="600"/>
              </a:spcAft>
            </a:pPr>
            <a:r>
              <a:rPr lang="en-US" sz="2400" dirty="0" smtClean="0"/>
              <a:t>Resource limitations require a choice.</a:t>
            </a:r>
          </a:p>
          <a:p>
            <a:pPr>
              <a:spcBef>
                <a:spcPts val="600"/>
              </a:spcBef>
              <a:spcAft>
                <a:spcPts val="600"/>
              </a:spcAft>
            </a:pPr>
            <a:r>
              <a:rPr lang="en-US" sz="2400" dirty="0" smtClean="0"/>
              <a:t>The correct choice can yield results  </a:t>
            </a:r>
          </a:p>
          <a:p>
            <a:pPr>
              <a:spcBef>
                <a:spcPts val="600"/>
              </a:spcBef>
              <a:spcAft>
                <a:spcPts val="600"/>
              </a:spcAft>
            </a:pPr>
            <a:r>
              <a:rPr lang="en-US" sz="2400" dirty="0" smtClean="0"/>
              <a:t>Figuring out the optimal solution can be a challenge</a:t>
            </a:r>
          </a:p>
          <a:p>
            <a:endParaRPr lang="en-US" sz="2400" dirty="0" smtClean="0"/>
          </a:p>
          <a:p>
            <a:endParaRPr lang="en-US" dirty="0"/>
          </a:p>
        </p:txBody>
      </p:sp>
      <p:pic>
        <p:nvPicPr>
          <p:cNvPr id="4" name="Picture 3" descr="ICAST Logo Good.png"/>
          <p:cNvPicPr>
            <a:picLocks noChangeAspect="1"/>
          </p:cNvPicPr>
          <p:nvPr/>
        </p:nvPicPr>
        <p:blipFill>
          <a:blip r:embed="rId2" cstate="print"/>
          <a:srcRect/>
          <a:stretch>
            <a:fillRect/>
          </a:stretch>
        </p:blipFill>
        <p:spPr bwMode="auto">
          <a:xfrm>
            <a:off x="7620000" y="152400"/>
            <a:ext cx="1289050" cy="1119188"/>
          </a:xfrm>
          <a:prstGeom prst="rect">
            <a:avLst/>
          </a:prstGeom>
          <a:noFill/>
          <a:ln w="9525">
            <a:noFill/>
            <a:miter lim="800000"/>
            <a:headEnd/>
            <a:tailEnd/>
          </a:ln>
        </p:spPr>
      </p:pic>
      <p:pic>
        <p:nvPicPr>
          <p:cNvPr id="5" name="Picture 4" descr="images.jpg"/>
          <p:cNvPicPr>
            <a:picLocks noChangeAspect="1"/>
          </p:cNvPicPr>
          <p:nvPr/>
        </p:nvPicPr>
        <p:blipFill>
          <a:blip r:embed="rId3" cstate="print"/>
          <a:stretch>
            <a:fillRect/>
          </a:stretch>
        </p:blipFill>
        <p:spPr>
          <a:xfrm>
            <a:off x="381000" y="228600"/>
            <a:ext cx="1523999" cy="973477"/>
          </a:xfrm>
          <a:prstGeom prst="rect">
            <a:avLst/>
          </a:prstGeom>
        </p:spPr>
      </p:pic>
      <p:pic>
        <p:nvPicPr>
          <p:cNvPr id="6" name="Picture 5" descr="Green-Solution-Arrow.jpg"/>
          <p:cNvPicPr>
            <a:picLocks noChangeAspect="1"/>
          </p:cNvPicPr>
          <p:nvPr/>
        </p:nvPicPr>
        <p:blipFill>
          <a:blip r:embed="rId4" cstate="print"/>
          <a:stretch>
            <a:fillRect/>
          </a:stretch>
        </p:blipFill>
        <p:spPr>
          <a:xfrm>
            <a:off x="2743200" y="4191000"/>
            <a:ext cx="3657600" cy="1927823"/>
          </a:xfrm>
          <a:prstGeom prst="rect">
            <a:avLst/>
          </a:prstGeom>
          <a:effectLst>
            <a:glow rad="101600">
              <a:srgbClr val="52A927">
                <a:alpha val="75000"/>
              </a:srgbClr>
            </a:glo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C00000"/>
                </a:solidFill>
              </a:rPr>
              <a:t>Decision Matrix Process</a:t>
            </a:r>
            <a:endParaRPr lang="en-US" sz="3200" dirty="0"/>
          </a:p>
        </p:txBody>
      </p:sp>
      <p:sp>
        <p:nvSpPr>
          <p:cNvPr id="5" name="Content Placeholder 4"/>
          <p:cNvSpPr>
            <a:spLocks noGrp="1"/>
          </p:cNvSpPr>
          <p:nvPr>
            <p:ph sz="half" idx="2"/>
          </p:nvPr>
        </p:nvSpPr>
        <p:spPr>
          <a:xfrm>
            <a:off x="4495800" y="2209800"/>
            <a:ext cx="4419600" cy="3962400"/>
          </a:xfrm>
        </p:spPr>
        <p:txBody>
          <a:bodyPr>
            <a:normAutofit fontScale="92500"/>
          </a:bodyPr>
          <a:lstStyle/>
          <a:p>
            <a:pPr>
              <a:lnSpc>
                <a:spcPct val="120000"/>
              </a:lnSpc>
              <a:spcBef>
                <a:spcPts val="600"/>
              </a:spcBef>
              <a:buClr>
                <a:schemeClr val="tx1"/>
              </a:buClr>
            </a:pPr>
            <a:r>
              <a:rPr lang="en-US" sz="2300" dirty="0" smtClean="0"/>
              <a:t>Determine key selection criteria</a:t>
            </a:r>
          </a:p>
          <a:p>
            <a:pPr>
              <a:lnSpc>
                <a:spcPct val="120000"/>
              </a:lnSpc>
              <a:spcBef>
                <a:spcPts val="600"/>
              </a:spcBef>
              <a:buClr>
                <a:schemeClr val="tx1"/>
              </a:buClr>
            </a:pPr>
            <a:r>
              <a:rPr lang="en-US" sz="2300" dirty="0" smtClean="0"/>
              <a:t>Evaluating each criterion by importance to your community</a:t>
            </a:r>
          </a:p>
          <a:p>
            <a:pPr>
              <a:lnSpc>
                <a:spcPct val="120000"/>
              </a:lnSpc>
              <a:spcBef>
                <a:spcPts val="600"/>
              </a:spcBef>
              <a:buClr>
                <a:schemeClr val="tx1"/>
              </a:buClr>
            </a:pPr>
            <a:r>
              <a:rPr lang="en-US" sz="2300" dirty="0" smtClean="0"/>
              <a:t>Rating each criterion for each model you wish to consider</a:t>
            </a:r>
          </a:p>
          <a:p>
            <a:pPr>
              <a:lnSpc>
                <a:spcPct val="120000"/>
              </a:lnSpc>
              <a:spcBef>
                <a:spcPts val="600"/>
              </a:spcBef>
              <a:buClr>
                <a:schemeClr val="tx1"/>
              </a:buClr>
            </a:pPr>
            <a:r>
              <a:rPr lang="en-US" sz="2300" dirty="0" smtClean="0"/>
              <a:t>Merge the importance of each selection criteria with the rating for each approach</a:t>
            </a:r>
          </a:p>
        </p:txBody>
      </p:sp>
      <p:sp>
        <p:nvSpPr>
          <p:cNvPr id="7" name="TextBox 6"/>
          <p:cNvSpPr txBox="1"/>
          <p:nvPr/>
        </p:nvSpPr>
        <p:spPr>
          <a:xfrm>
            <a:off x="4572001" y="1524000"/>
            <a:ext cx="4571999" cy="646331"/>
          </a:xfrm>
          <a:prstGeom prst="rect">
            <a:avLst/>
          </a:prstGeom>
          <a:noFill/>
        </p:spPr>
        <p:txBody>
          <a:bodyPr wrap="square" rtlCol="0">
            <a:spAutoFit/>
          </a:bodyPr>
          <a:lstStyle/>
          <a:p>
            <a:pPr algn="ctr"/>
            <a:r>
              <a:rPr lang="en-US" b="1" i="1" dirty="0" smtClean="0">
                <a:solidFill>
                  <a:srgbClr val="CBA81B"/>
                </a:solidFill>
                <a:effectLst>
                  <a:outerShdw blurRad="38100" dist="38100" dir="2700000" algn="tl">
                    <a:srgbClr val="000000">
                      <a:alpha val="43137"/>
                    </a:srgbClr>
                  </a:outerShdw>
                </a:effectLst>
              </a:rPr>
              <a:t>Steps to choosing an optimal economic plan</a:t>
            </a:r>
          </a:p>
        </p:txBody>
      </p:sp>
      <p:pic>
        <p:nvPicPr>
          <p:cNvPr id="6" name="Picture 4"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pic>
        <p:nvPicPr>
          <p:cNvPr id="8" name="Picture 7" descr="images.jpg"/>
          <p:cNvPicPr>
            <a:picLocks noChangeAspect="1"/>
          </p:cNvPicPr>
          <p:nvPr/>
        </p:nvPicPr>
        <p:blipFill>
          <a:blip r:embed="rId4" cstate="print"/>
          <a:stretch>
            <a:fillRect/>
          </a:stretch>
        </p:blipFill>
        <p:spPr>
          <a:xfrm>
            <a:off x="381000" y="228600"/>
            <a:ext cx="1523999" cy="973477"/>
          </a:xfrm>
          <a:prstGeom prst="rect">
            <a:avLst/>
          </a:prstGeom>
        </p:spPr>
      </p:pic>
      <p:pic>
        <p:nvPicPr>
          <p:cNvPr id="10" name="Content Placeholder 9" descr="iStock_000003974193XSmall.jpg"/>
          <p:cNvPicPr>
            <a:picLocks noGrp="1" noChangeAspect="1"/>
          </p:cNvPicPr>
          <p:nvPr>
            <p:ph sz="half" idx="1"/>
          </p:nvPr>
        </p:nvPicPr>
        <p:blipFill>
          <a:blip r:embed="rId5" cstate="print"/>
          <a:srcRect t="-27280" b="-27280"/>
          <a:stretch>
            <a:fillRect/>
          </a:stretch>
        </p:blipFill>
        <p:spPr>
          <a:xfrm>
            <a:off x="381000" y="1600200"/>
            <a:ext cx="3775670" cy="4376928"/>
          </a:xfrm>
          <a:effectLst>
            <a:glow rad="101600">
              <a:srgbClr val="249FD5">
                <a:alpha val="75000"/>
              </a:srgbClr>
            </a:glo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solidFill>
                  <a:srgbClr val="C00000"/>
                </a:solidFill>
              </a:rPr>
              <a:t>Case Study</a:t>
            </a:r>
            <a:endParaRPr lang="en-US" sz="3200" dirty="0"/>
          </a:p>
        </p:txBody>
      </p:sp>
      <p:sp>
        <p:nvSpPr>
          <p:cNvPr id="6" name="Content Placeholder 5"/>
          <p:cNvSpPr>
            <a:spLocks noGrp="1"/>
          </p:cNvSpPr>
          <p:nvPr>
            <p:ph sz="quarter" idx="1"/>
          </p:nvPr>
        </p:nvSpPr>
        <p:spPr>
          <a:xfrm>
            <a:off x="301752" y="1527048"/>
            <a:ext cx="8503920" cy="758952"/>
          </a:xfrm>
        </p:spPr>
        <p:txBody>
          <a:bodyPr/>
          <a:lstStyle/>
          <a:p>
            <a:pPr algn="ctr">
              <a:buNone/>
            </a:pPr>
            <a:r>
              <a:rPr lang="en-US" i="1" dirty="0" smtClean="0">
                <a:solidFill>
                  <a:srgbClr val="B39516"/>
                </a:solidFill>
                <a:effectLst>
                  <a:outerShdw blurRad="38100" dist="38100" dir="2700000" algn="tl">
                    <a:srgbClr val="000000">
                      <a:alpha val="43137"/>
                    </a:srgbClr>
                  </a:outerShdw>
                </a:effectLst>
              </a:rPr>
              <a:t>Community of Flannery</a:t>
            </a:r>
            <a:endParaRPr lang="en-US" i="1" dirty="0">
              <a:solidFill>
                <a:srgbClr val="B39516"/>
              </a:solidFill>
              <a:effectLst>
                <a:outerShdw blurRad="38100" dist="38100" dir="2700000" algn="tl">
                  <a:srgbClr val="000000">
                    <a:alpha val="43137"/>
                  </a:srgbClr>
                </a:outerShdw>
              </a:effectLst>
            </a:endParaRPr>
          </a:p>
        </p:txBody>
      </p:sp>
      <p:pic>
        <p:nvPicPr>
          <p:cNvPr id="8" name="Picture 7" descr="images.jpg"/>
          <p:cNvPicPr>
            <a:picLocks noChangeAspect="1"/>
          </p:cNvPicPr>
          <p:nvPr/>
        </p:nvPicPr>
        <p:blipFill>
          <a:blip r:embed="rId3" cstate="print"/>
          <a:stretch>
            <a:fillRect/>
          </a:stretch>
        </p:blipFill>
        <p:spPr>
          <a:xfrm>
            <a:off x="381000" y="228600"/>
            <a:ext cx="1523999" cy="973477"/>
          </a:xfrm>
          <a:prstGeom prst="rect">
            <a:avLst/>
          </a:prstGeom>
        </p:spPr>
      </p:pic>
      <p:pic>
        <p:nvPicPr>
          <p:cNvPr id="9" name="Picture 4" descr="ICAST Logo Good.png"/>
          <p:cNvPicPr>
            <a:picLocks noChangeAspect="1"/>
          </p:cNvPicPr>
          <p:nvPr/>
        </p:nvPicPr>
        <p:blipFill>
          <a:blip r:embed="rId4" cstate="print"/>
          <a:srcRect/>
          <a:stretch>
            <a:fillRect/>
          </a:stretch>
        </p:blipFill>
        <p:spPr bwMode="auto">
          <a:xfrm>
            <a:off x="7620000" y="152400"/>
            <a:ext cx="1289050" cy="1119188"/>
          </a:xfrm>
          <a:prstGeom prst="rect">
            <a:avLst/>
          </a:prstGeom>
          <a:noFill/>
          <a:ln w="9525">
            <a:noFill/>
            <a:miter lim="800000"/>
            <a:headEnd/>
            <a:tailEnd/>
          </a:ln>
        </p:spPr>
      </p:pic>
      <p:pic>
        <p:nvPicPr>
          <p:cNvPr id="10" name="Picture 9" descr="Screen shot 2012-04-24 at 11.44.27 AM.png"/>
          <p:cNvPicPr>
            <a:picLocks noChangeAspect="1"/>
          </p:cNvPicPr>
          <p:nvPr/>
        </p:nvPicPr>
        <p:blipFill>
          <a:blip r:embed="rId5" cstate="print"/>
          <a:stretch>
            <a:fillRect/>
          </a:stretch>
        </p:blipFill>
        <p:spPr>
          <a:xfrm>
            <a:off x="5966460" y="2438400"/>
            <a:ext cx="2948940" cy="2743200"/>
          </a:xfrm>
          <a:prstGeom prst="rect">
            <a:avLst/>
          </a:prstGeom>
          <a:effectLst>
            <a:glow rad="101600">
              <a:srgbClr val="CB9814">
                <a:alpha val="75000"/>
              </a:srgbClr>
            </a:glow>
          </a:effectLst>
        </p:spPr>
      </p:pic>
      <p:graphicFrame>
        <p:nvGraphicFramePr>
          <p:cNvPr id="14" name="Table 13"/>
          <p:cNvGraphicFramePr>
            <a:graphicFrameLocks noGrp="1"/>
          </p:cNvGraphicFramePr>
          <p:nvPr>
            <p:extLst>
              <p:ext uri="{D42A27DB-BD31-4B8C-83A1-F6EECF244321}">
                <p14:modId xmlns:p14="http://schemas.microsoft.com/office/powerpoint/2010/main" val="3313443002"/>
              </p:ext>
            </p:extLst>
          </p:nvPr>
        </p:nvGraphicFramePr>
        <p:xfrm>
          <a:off x="381000" y="2133600"/>
          <a:ext cx="5562600" cy="3779520"/>
        </p:xfrm>
        <a:graphic>
          <a:graphicData uri="http://schemas.openxmlformats.org/drawingml/2006/table">
            <a:tbl>
              <a:tblPr firstRow="1" bandRow="1"/>
              <a:tblGrid>
                <a:gridCol w="4495800"/>
                <a:gridCol w="1066800"/>
              </a:tblGrid>
              <a:tr h="381000">
                <a:tc>
                  <a:txBody>
                    <a:bodyPr/>
                    <a:lstStyle/>
                    <a:p>
                      <a:pPr marL="0" marR="0">
                        <a:spcBef>
                          <a:spcPts val="0"/>
                        </a:spcBef>
                        <a:spcAft>
                          <a:spcPts val="0"/>
                        </a:spcAft>
                      </a:pPr>
                      <a:r>
                        <a:rPr lang="en-US" sz="2400" b="1" dirty="0">
                          <a:solidFill>
                            <a:srgbClr val="FFFFFF"/>
                          </a:solidFill>
                          <a:effectLst/>
                          <a:latin typeface="Calibri"/>
                          <a:ea typeface="Times New Roman"/>
                          <a:cs typeface="Times New Roman"/>
                        </a:rPr>
                        <a:t>Criteria</a:t>
                      </a:r>
                      <a:endParaRPr lang="en-US" sz="2400" b="1" dirty="0">
                        <a:effectLst/>
                        <a:latin typeface="Calibri"/>
                        <a:ea typeface="Times New Roman"/>
                        <a:cs typeface="Times New Roman"/>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9BBB59"/>
                    </a:solidFill>
                  </a:tcPr>
                </a:tc>
                <a:tc>
                  <a:txBody>
                    <a:bodyPr/>
                    <a:lstStyle/>
                    <a:p>
                      <a:pPr marL="0" marR="0">
                        <a:spcBef>
                          <a:spcPts val="0"/>
                        </a:spcBef>
                        <a:spcAft>
                          <a:spcPts val="0"/>
                        </a:spcAft>
                      </a:pPr>
                      <a:r>
                        <a:rPr lang="en-US" sz="2400" b="1" dirty="0" smtClean="0">
                          <a:solidFill>
                            <a:srgbClr val="FFFFFF"/>
                          </a:solidFill>
                          <a:effectLst/>
                          <a:latin typeface="Calibri"/>
                          <a:ea typeface="Times New Roman"/>
                          <a:cs typeface="Times New Roman"/>
                        </a:rPr>
                        <a:t>Rating</a:t>
                      </a:r>
                      <a:endParaRPr lang="en-US" sz="2400" b="1" dirty="0">
                        <a:effectLst/>
                        <a:latin typeface="Calibri"/>
                        <a:ea typeface="Times New Roman"/>
                        <a:cs typeface="Times New Roman"/>
                      </a:endParaRPr>
                    </a:p>
                  </a:txBody>
                  <a:tcPr marL="68580" marR="68580" marT="0" marB="0">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9BBB59"/>
                    </a:solidFill>
                  </a:tcPr>
                </a:tc>
              </a:tr>
              <a:tr h="381000">
                <a:tc>
                  <a:txBody>
                    <a:bodyPr/>
                    <a:lstStyle/>
                    <a:p>
                      <a:pPr marL="0" marR="0">
                        <a:spcBef>
                          <a:spcPts val="0"/>
                        </a:spcBef>
                        <a:spcAft>
                          <a:spcPts val="0"/>
                        </a:spcAft>
                      </a:pPr>
                      <a:r>
                        <a:rPr lang="en-US" sz="2400" dirty="0" smtClean="0">
                          <a:effectLst/>
                          <a:latin typeface="Calibri"/>
                          <a:ea typeface="Times New Roman"/>
                          <a:cs typeface="Times New Roman"/>
                        </a:rPr>
                        <a:t>Cost </a:t>
                      </a:r>
                      <a:endParaRPr lang="en-US" sz="2400" dirty="0">
                        <a:effectLst/>
                        <a:latin typeface="Calibri"/>
                        <a:ea typeface="Times New Roman"/>
                        <a:cs typeface="Times New Roman"/>
                      </a:endParaRPr>
                    </a:p>
                  </a:txBody>
                  <a:tcPr marL="68580" marR="68580" marT="0" marB="0">
                    <a:lnL>
                      <a:noFill/>
                    </a:lnL>
                    <a:lnR>
                      <a:noFill/>
                    </a:lnR>
                    <a:lnT w="28575" cap="flat" cmpd="sng" algn="ctr">
                      <a:solidFill>
                        <a:srgbClr val="000000"/>
                      </a:solidFill>
                      <a:prstDash val="solid"/>
                      <a:round/>
                      <a:headEnd type="none" w="med" len="med"/>
                      <a:tailEnd type="none" w="med" len="med"/>
                    </a:lnT>
                    <a:lnB>
                      <a:noFill/>
                    </a:lnB>
                    <a:solidFill>
                      <a:srgbClr val="D8D8D8"/>
                    </a:solidFill>
                  </a:tcPr>
                </a:tc>
                <a:tc>
                  <a:txBody>
                    <a:bodyPr/>
                    <a:lstStyle/>
                    <a:p>
                      <a:pPr marL="0" marR="0">
                        <a:spcBef>
                          <a:spcPts val="0"/>
                        </a:spcBef>
                        <a:spcAft>
                          <a:spcPts val="0"/>
                        </a:spcAft>
                      </a:pPr>
                      <a:r>
                        <a:rPr lang="en-US" sz="2400">
                          <a:effectLst/>
                          <a:latin typeface="Calibri"/>
                          <a:ea typeface="Times New Roman"/>
                          <a:cs typeface="Times New Roman"/>
                        </a:rPr>
                        <a:t>10</a:t>
                      </a:r>
                    </a:p>
                  </a:txBody>
                  <a:tcPr marL="68580" marR="68580" marT="0" marB="0">
                    <a:lnL>
                      <a:noFill/>
                    </a:lnL>
                    <a:lnR>
                      <a:noFill/>
                    </a:lnR>
                    <a:lnT w="28575" cap="flat" cmpd="sng" algn="ctr">
                      <a:solidFill>
                        <a:srgbClr val="000000"/>
                      </a:solidFill>
                      <a:prstDash val="solid"/>
                      <a:round/>
                      <a:headEnd type="none" w="med" len="med"/>
                      <a:tailEnd type="none" w="med" len="med"/>
                    </a:lnT>
                    <a:lnB>
                      <a:noFill/>
                    </a:lnB>
                    <a:solidFill>
                      <a:srgbClr val="D8D8D8"/>
                    </a:solidFill>
                  </a:tcPr>
                </a:tc>
              </a:tr>
              <a:tr h="381000">
                <a:tc>
                  <a:txBody>
                    <a:bodyPr/>
                    <a:lstStyle/>
                    <a:p>
                      <a:pPr marL="0" marR="0">
                        <a:spcBef>
                          <a:spcPts val="0"/>
                        </a:spcBef>
                        <a:spcAft>
                          <a:spcPts val="0"/>
                        </a:spcAft>
                      </a:pPr>
                      <a:r>
                        <a:rPr lang="en-US" sz="2400" dirty="0">
                          <a:solidFill>
                            <a:schemeClr val="tx1"/>
                          </a:solidFill>
                          <a:effectLst/>
                          <a:latin typeface="Calibri"/>
                          <a:ea typeface="Times New Roman"/>
                          <a:cs typeface="Times New Roman"/>
                        </a:rPr>
                        <a:t>Technical </a:t>
                      </a:r>
                      <a:r>
                        <a:rPr lang="en-US" sz="2400" dirty="0" smtClean="0">
                          <a:solidFill>
                            <a:schemeClr val="tx1"/>
                          </a:solidFill>
                          <a:effectLst/>
                          <a:latin typeface="Calibri"/>
                          <a:ea typeface="Times New Roman"/>
                          <a:cs typeface="Times New Roman"/>
                        </a:rPr>
                        <a:t>viability</a:t>
                      </a:r>
                      <a:endParaRPr lang="en-US" sz="2400" dirty="0">
                        <a:solidFill>
                          <a:schemeClr val="tx1"/>
                        </a:solidFill>
                        <a:effectLst/>
                        <a:latin typeface="Calibri"/>
                        <a:ea typeface="Times New Roman"/>
                        <a:cs typeface="Times New Roman"/>
                      </a:endParaRPr>
                    </a:p>
                  </a:txBody>
                  <a:tcPr marL="68580" marR="68580" marT="0" marB="0">
                    <a:lnL>
                      <a:noFill/>
                    </a:lnL>
                    <a:lnR>
                      <a:noFill/>
                    </a:lnR>
                    <a:lnT>
                      <a:noFill/>
                    </a:lnT>
                    <a:lnB>
                      <a:noFill/>
                    </a:lnB>
                  </a:tcPr>
                </a:tc>
                <a:tc>
                  <a:txBody>
                    <a:bodyPr/>
                    <a:lstStyle/>
                    <a:p>
                      <a:pPr marL="0" marR="0">
                        <a:spcBef>
                          <a:spcPts val="0"/>
                        </a:spcBef>
                        <a:spcAft>
                          <a:spcPts val="0"/>
                        </a:spcAft>
                      </a:pPr>
                      <a:r>
                        <a:rPr lang="en-US" sz="2400">
                          <a:effectLst/>
                          <a:latin typeface="Calibri"/>
                          <a:ea typeface="Times New Roman"/>
                          <a:cs typeface="Times New Roman"/>
                        </a:rPr>
                        <a:t>7</a:t>
                      </a:r>
                    </a:p>
                  </a:txBody>
                  <a:tcPr marL="68580" marR="68580" marT="0" marB="0">
                    <a:lnL>
                      <a:noFill/>
                    </a:lnL>
                    <a:lnR>
                      <a:noFill/>
                    </a:lnR>
                    <a:lnT>
                      <a:noFill/>
                    </a:lnT>
                    <a:lnB>
                      <a:noFill/>
                    </a:lnB>
                  </a:tcPr>
                </a:tc>
              </a:tr>
              <a:tr h="381000">
                <a:tc>
                  <a:txBody>
                    <a:bodyPr/>
                    <a:lstStyle/>
                    <a:p>
                      <a:pPr marL="0" marR="0">
                        <a:spcBef>
                          <a:spcPts val="0"/>
                        </a:spcBef>
                        <a:spcAft>
                          <a:spcPts val="0"/>
                        </a:spcAft>
                      </a:pPr>
                      <a:r>
                        <a:rPr lang="en-US" sz="2400" dirty="0">
                          <a:solidFill>
                            <a:schemeClr val="tx1"/>
                          </a:solidFill>
                          <a:effectLst/>
                          <a:latin typeface="Calibri"/>
                          <a:ea typeface="Times New Roman"/>
                          <a:cs typeface="Times New Roman"/>
                        </a:rPr>
                        <a:t>Ability to obtain necessary </a:t>
                      </a:r>
                      <a:r>
                        <a:rPr lang="en-US" sz="2400" dirty="0" smtClean="0">
                          <a:solidFill>
                            <a:schemeClr val="tx1"/>
                          </a:solidFill>
                          <a:effectLst/>
                          <a:latin typeface="Calibri"/>
                          <a:ea typeface="Times New Roman"/>
                          <a:cs typeface="Times New Roman"/>
                        </a:rPr>
                        <a:t>approvals</a:t>
                      </a:r>
                      <a:endParaRPr lang="en-US" sz="2400" dirty="0">
                        <a:solidFill>
                          <a:schemeClr val="tx1"/>
                        </a:solidFill>
                        <a:effectLst/>
                        <a:latin typeface="Calibri"/>
                        <a:ea typeface="Times New Roman"/>
                        <a:cs typeface="Times New Roman"/>
                      </a:endParaRPr>
                    </a:p>
                  </a:txBody>
                  <a:tcPr marL="68580" marR="68580" marT="0" marB="0">
                    <a:lnL>
                      <a:noFill/>
                    </a:lnL>
                    <a:lnR>
                      <a:noFill/>
                    </a:lnR>
                    <a:lnT>
                      <a:noFill/>
                    </a:lnT>
                    <a:lnB>
                      <a:noFill/>
                    </a:lnB>
                    <a:solidFill>
                      <a:srgbClr val="D8D8D8"/>
                    </a:solidFill>
                  </a:tcPr>
                </a:tc>
                <a:tc>
                  <a:txBody>
                    <a:bodyPr/>
                    <a:lstStyle/>
                    <a:p>
                      <a:pPr marL="0" marR="0">
                        <a:spcBef>
                          <a:spcPts val="0"/>
                        </a:spcBef>
                        <a:spcAft>
                          <a:spcPts val="0"/>
                        </a:spcAft>
                      </a:pPr>
                      <a:r>
                        <a:rPr lang="en-US" sz="2400" dirty="0">
                          <a:effectLst/>
                          <a:latin typeface="Calibri"/>
                          <a:ea typeface="Times New Roman"/>
                          <a:cs typeface="Times New Roman"/>
                        </a:rPr>
                        <a:t>4</a:t>
                      </a:r>
                    </a:p>
                  </a:txBody>
                  <a:tcPr marL="68580" marR="68580" marT="0" marB="0">
                    <a:lnL>
                      <a:noFill/>
                    </a:lnL>
                    <a:lnR>
                      <a:noFill/>
                    </a:lnR>
                    <a:lnT>
                      <a:noFill/>
                    </a:lnT>
                    <a:lnB>
                      <a:noFill/>
                    </a:lnB>
                    <a:solidFill>
                      <a:srgbClr val="D8D8D8"/>
                    </a:solidFill>
                  </a:tcPr>
                </a:tc>
              </a:tr>
              <a:tr h="381000">
                <a:tc>
                  <a:txBody>
                    <a:bodyPr/>
                    <a:lstStyle/>
                    <a:p>
                      <a:pPr marL="0" marR="0">
                        <a:spcBef>
                          <a:spcPts val="0"/>
                        </a:spcBef>
                        <a:spcAft>
                          <a:spcPts val="0"/>
                        </a:spcAft>
                      </a:pPr>
                      <a:r>
                        <a:rPr lang="en-US" sz="2400" dirty="0" smtClean="0">
                          <a:solidFill>
                            <a:schemeClr val="tx1"/>
                          </a:solidFill>
                          <a:effectLst/>
                          <a:latin typeface="Calibri"/>
                          <a:ea typeface="Times New Roman"/>
                          <a:cs typeface="Calibri"/>
                        </a:rPr>
                        <a:t>Reliability/Consistency</a:t>
                      </a:r>
                      <a:endParaRPr lang="en-US" sz="2400" dirty="0">
                        <a:solidFill>
                          <a:schemeClr val="tx1"/>
                        </a:solidFill>
                        <a:effectLst/>
                        <a:latin typeface="Calibri"/>
                        <a:ea typeface="Times New Roman"/>
                        <a:cs typeface="Times New Roman"/>
                      </a:endParaRPr>
                    </a:p>
                  </a:txBody>
                  <a:tcPr marL="68580" marR="68580" marT="0" marB="0">
                    <a:lnL>
                      <a:noFill/>
                    </a:lnL>
                    <a:lnR>
                      <a:noFill/>
                    </a:lnR>
                    <a:lnT>
                      <a:noFill/>
                    </a:lnT>
                    <a:lnB>
                      <a:noFill/>
                    </a:lnB>
                  </a:tcPr>
                </a:tc>
                <a:tc>
                  <a:txBody>
                    <a:bodyPr/>
                    <a:lstStyle/>
                    <a:p>
                      <a:pPr marL="0" marR="0">
                        <a:spcBef>
                          <a:spcPts val="0"/>
                        </a:spcBef>
                        <a:spcAft>
                          <a:spcPts val="0"/>
                        </a:spcAft>
                      </a:pPr>
                      <a:r>
                        <a:rPr lang="en-US" sz="2400" dirty="0">
                          <a:effectLst/>
                          <a:latin typeface="Calibri"/>
                          <a:ea typeface="Times New Roman"/>
                          <a:cs typeface="Times New Roman"/>
                        </a:rPr>
                        <a:t>6</a:t>
                      </a:r>
                    </a:p>
                  </a:txBody>
                  <a:tcPr marL="68580" marR="68580" marT="0" marB="0">
                    <a:lnL>
                      <a:noFill/>
                    </a:lnL>
                    <a:lnR>
                      <a:noFill/>
                    </a:lnR>
                    <a:lnT>
                      <a:noFill/>
                    </a:lnT>
                    <a:lnB>
                      <a:noFill/>
                    </a:lnB>
                  </a:tcPr>
                </a:tc>
              </a:tr>
              <a:tr h="381000">
                <a:tc>
                  <a:txBody>
                    <a:bodyPr/>
                    <a:lstStyle/>
                    <a:p>
                      <a:pPr marL="0" marR="0">
                        <a:spcBef>
                          <a:spcPts val="0"/>
                        </a:spcBef>
                        <a:spcAft>
                          <a:spcPts val="0"/>
                        </a:spcAft>
                      </a:pPr>
                      <a:r>
                        <a:rPr lang="en-US" sz="2400" dirty="0">
                          <a:solidFill>
                            <a:schemeClr val="tx1"/>
                          </a:solidFill>
                          <a:effectLst/>
                          <a:latin typeface="Calibri"/>
                          <a:ea typeface="Times New Roman"/>
                          <a:cs typeface="Calibri"/>
                        </a:rPr>
                        <a:t>Environmental </a:t>
                      </a:r>
                      <a:r>
                        <a:rPr lang="en-US" sz="2400" dirty="0" smtClean="0">
                          <a:solidFill>
                            <a:schemeClr val="tx1"/>
                          </a:solidFill>
                          <a:effectLst/>
                          <a:latin typeface="Calibri"/>
                          <a:ea typeface="Times New Roman"/>
                          <a:cs typeface="Calibri"/>
                        </a:rPr>
                        <a:t>Impact</a:t>
                      </a:r>
                      <a:endParaRPr lang="en-US" sz="2400" dirty="0">
                        <a:solidFill>
                          <a:schemeClr val="tx1"/>
                        </a:solidFill>
                        <a:effectLst/>
                        <a:latin typeface="Calibri"/>
                        <a:ea typeface="Times New Roman"/>
                        <a:cs typeface="Times New Roman"/>
                      </a:endParaRPr>
                    </a:p>
                  </a:txBody>
                  <a:tcPr marL="68580" marR="68580" marT="0" marB="0">
                    <a:lnL>
                      <a:noFill/>
                    </a:lnL>
                    <a:lnR>
                      <a:noFill/>
                    </a:lnR>
                    <a:lnT>
                      <a:noFill/>
                    </a:lnT>
                    <a:lnB>
                      <a:noFill/>
                    </a:lnB>
                    <a:solidFill>
                      <a:srgbClr val="D8D8D8"/>
                    </a:solidFill>
                  </a:tcPr>
                </a:tc>
                <a:tc>
                  <a:txBody>
                    <a:bodyPr/>
                    <a:lstStyle/>
                    <a:p>
                      <a:pPr marL="0" marR="0">
                        <a:spcBef>
                          <a:spcPts val="0"/>
                        </a:spcBef>
                        <a:spcAft>
                          <a:spcPts val="0"/>
                        </a:spcAft>
                      </a:pPr>
                      <a:r>
                        <a:rPr lang="en-US" sz="2400">
                          <a:effectLst/>
                          <a:latin typeface="Calibri"/>
                          <a:ea typeface="Times New Roman"/>
                          <a:cs typeface="Times New Roman"/>
                        </a:rPr>
                        <a:t>3</a:t>
                      </a:r>
                    </a:p>
                  </a:txBody>
                  <a:tcPr marL="68580" marR="68580" marT="0" marB="0">
                    <a:lnL>
                      <a:noFill/>
                    </a:lnL>
                    <a:lnR>
                      <a:noFill/>
                    </a:lnR>
                    <a:lnT>
                      <a:noFill/>
                    </a:lnT>
                    <a:lnB>
                      <a:noFill/>
                    </a:lnB>
                    <a:solidFill>
                      <a:srgbClr val="D8D8D8"/>
                    </a:solidFill>
                  </a:tcPr>
                </a:tc>
              </a:tr>
              <a:tr h="381000">
                <a:tc>
                  <a:txBody>
                    <a:bodyPr/>
                    <a:lstStyle/>
                    <a:p>
                      <a:pPr marL="0" marR="0">
                        <a:spcBef>
                          <a:spcPts val="0"/>
                        </a:spcBef>
                        <a:spcAft>
                          <a:spcPts val="0"/>
                        </a:spcAft>
                      </a:pPr>
                      <a:r>
                        <a:rPr lang="en-US" sz="2400" dirty="0">
                          <a:effectLst/>
                          <a:latin typeface="Calibri"/>
                          <a:ea typeface="Times New Roman"/>
                          <a:cs typeface="Times New Roman"/>
                        </a:rPr>
                        <a:t>Likely </a:t>
                      </a:r>
                      <a:r>
                        <a:rPr lang="en-US" sz="2400" dirty="0" smtClean="0">
                          <a:effectLst/>
                          <a:latin typeface="Calibri"/>
                          <a:ea typeface="Times New Roman"/>
                          <a:cs typeface="Times New Roman"/>
                        </a:rPr>
                        <a:t># </a:t>
                      </a:r>
                      <a:r>
                        <a:rPr lang="en-US" sz="2400" dirty="0">
                          <a:effectLst/>
                          <a:latin typeface="Calibri"/>
                          <a:ea typeface="Times New Roman"/>
                          <a:cs typeface="Times New Roman"/>
                        </a:rPr>
                        <a:t>of jobs created in Flannery</a:t>
                      </a:r>
                    </a:p>
                  </a:txBody>
                  <a:tcPr marL="68580" marR="68580" marT="0" marB="0">
                    <a:lnL>
                      <a:noFill/>
                    </a:lnL>
                    <a:lnR>
                      <a:noFill/>
                    </a:lnR>
                    <a:lnT>
                      <a:noFill/>
                    </a:lnT>
                    <a:lnB>
                      <a:noFill/>
                    </a:lnB>
                  </a:tcPr>
                </a:tc>
                <a:tc>
                  <a:txBody>
                    <a:bodyPr/>
                    <a:lstStyle/>
                    <a:p>
                      <a:pPr marL="0" marR="0">
                        <a:spcBef>
                          <a:spcPts val="0"/>
                        </a:spcBef>
                        <a:spcAft>
                          <a:spcPts val="0"/>
                        </a:spcAft>
                      </a:pPr>
                      <a:r>
                        <a:rPr lang="en-US" sz="2400">
                          <a:effectLst/>
                          <a:latin typeface="Calibri"/>
                          <a:ea typeface="Times New Roman"/>
                          <a:cs typeface="Times New Roman"/>
                        </a:rPr>
                        <a:t>9</a:t>
                      </a:r>
                    </a:p>
                  </a:txBody>
                  <a:tcPr marL="68580" marR="68580" marT="0" marB="0">
                    <a:lnL>
                      <a:noFill/>
                    </a:lnL>
                    <a:lnR>
                      <a:noFill/>
                    </a:lnR>
                    <a:lnT>
                      <a:noFill/>
                    </a:lnT>
                    <a:lnB>
                      <a:noFill/>
                    </a:lnB>
                  </a:tcPr>
                </a:tc>
              </a:tr>
              <a:tr h="381000">
                <a:tc>
                  <a:txBody>
                    <a:bodyPr/>
                    <a:lstStyle/>
                    <a:p>
                      <a:pPr marL="0" marR="0">
                        <a:spcBef>
                          <a:spcPts val="0"/>
                        </a:spcBef>
                        <a:spcAft>
                          <a:spcPts val="0"/>
                        </a:spcAft>
                      </a:pPr>
                      <a:r>
                        <a:rPr lang="en-US" sz="2400">
                          <a:effectLst/>
                          <a:latin typeface="Calibri"/>
                          <a:ea typeface="Times New Roman"/>
                          <a:cs typeface="Times New Roman"/>
                        </a:rPr>
                        <a:t>Sustainability of Jobs</a:t>
                      </a:r>
                    </a:p>
                  </a:txBody>
                  <a:tcPr marL="68580" marR="68580" marT="0" marB="0">
                    <a:lnL>
                      <a:noFill/>
                    </a:lnL>
                    <a:lnR>
                      <a:noFill/>
                    </a:lnR>
                    <a:lnT>
                      <a:noFill/>
                    </a:lnT>
                    <a:lnB>
                      <a:noFill/>
                    </a:lnB>
                    <a:solidFill>
                      <a:srgbClr val="D8D8D8"/>
                    </a:solidFill>
                  </a:tcPr>
                </a:tc>
                <a:tc>
                  <a:txBody>
                    <a:bodyPr/>
                    <a:lstStyle/>
                    <a:p>
                      <a:pPr marL="0" marR="0">
                        <a:spcBef>
                          <a:spcPts val="0"/>
                        </a:spcBef>
                        <a:spcAft>
                          <a:spcPts val="0"/>
                        </a:spcAft>
                      </a:pPr>
                      <a:r>
                        <a:rPr lang="en-US" sz="2400">
                          <a:effectLst/>
                          <a:latin typeface="Calibri"/>
                          <a:ea typeface="Times New Roman"/>
                          <a:cs typeface="Times New Roman"/>
                        </a:rPr>
                        <a:t>8</a:t>
                      </a:r>
                    </a:p>
                  </a:txBody>
                  <a:tcPr marL="68580" marR="68580" marT="0" marB="0">
                    <a:lnL>
                      <a:noFill/>
                    </a:lnL>
                    <a:lnR>
                      <a:noFill/>
                    </a:lnR>
                    <a:lnT>
                      <a:noFill/>
                    </a:lnT>
                    <a:lnB>
                      <a:noFill/>
                    </a:lnB>
                    <a:solidFill>
                      <a:srgbClr val="D8D8D8"/>
                    </a:solidFill>
                  </a:tcPr>
                </a:tc>
              </a:tr>
              <a:tr h="381000">
                <a:tc>
                  <a:txBody>
                    <a:bodyPr/>
                    <a:lstStyle/>
                    <a:p>
                      <a:pPr marL="0" marR="0">
                        <a:spcBef>
                          <a:spcPts val="0"/>
                        </a:spcBef>
                        <a:spcAft>
                          <a:spcPts val="0"/>
                        </a:spcAft>
                      </a:pPr>
                      <a:r>
                        <a:rPr lang="en-US" sz="2400" dirty="0">
                          <a:effectLst/>
                          <a:latin typeface="Calibri"/>
                          <a:ea typeface="Times New Roman"/>
                          <a:cs typeface="Times New Roman"/>
                        </a:rPr>
                        <a:t>Time to achieve results</a:t>
                      </a: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dirty="0">
                          <a:effectLst/>
                          <a:latin typeface="Calibri"/>
                          <a:ea typeface="Times New Roman"/>
                          <a:cs typeface="Times New Roman"/>
                        </a:rPr>
                        <a:t>5</a:t>
                      </a:r>
                    </a:p>
                  </a:txBody>
                  <a:tcPr marL="68580" marR="68580" marT="0" marB="0">
                    <a:lnL>
                      <a:noFill/>
                    </a:lnL>
                    <a:lnR>
                      <a:noFill/>
                    </a:lnR>
                    <a:lnT>
                      <a:noFill/>
                    </a:lnT>
                    <a:lnB w="28575"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381000" y="381000"/>
            <a:ext cx="8503920" cy="758952"/>
          </a:xfrm>
        </p:spPr>
        <p:txBody>
          <a:bodyPr/>
          <a:lstStyle/>
          <a:p>
            <a:pPr algn="ctr">
              <a:buNone/>
            </a:pPr>
            <a:r>
              <a:rPr lang="en-US" i="1" dirty="0" smtClean="0">
                <a:solidFill>
                  <a:srgbClr val="B39516"/>
                </a:solidFill>
                <a:effectLst>
                  <a:outerShdw blurRad="38100" dist="38100" dir="2700000" algn="tl">
                    <a:srgbClr val="000000">
                      <a:alpha val="43137"/>
                    </a:srgbClr>
                  </a:outerShdw>
                </a:effectLst>
              </a:rPr>
              <a:t>Community of Flannery</a:t>
            </a:r>
            <a:endParaRPr lang="en-US" i="1" dirty="0">
              <a:solidFill>
                <a:srgbClr val="B39516"/>
              </a:solidFill>
              <a:effectLst>
                <a:outerShdw blurRad="38100" dist="38100" dir="2700000" algn="tl">
                  <a:srgbClr val="000000">
                    <a:alpha val="43137"/>
                  </a:srgbClr>
                </a:outerShdw>
              </a:effectLst>
            </a:endParaRPr>
          </a:p>
        </p:txBody>
      </p:sp>
      <p:pic>
        <p:nvPicPr>
          <p:cNvPr id="8" name="Picture 7" descr="images.jpg"/>
          <p:cNvPicPr>
            <a:picLocks noChangeAspect="1"/>
          </p:cNvPicPr>
          <p:nvPr/>
        </p:nvPicPr>
        <p:blipFill>
          <a:blip r:embed="rId3" cstate="print"/>
          <a:stretch>
            <a:fillRect/>
          </a:stretch>
        </p:blipFill>
        <p:spPr>
          <a:xfrm>
            <a:off x="381000" y="228600"/>
            <a:ext cx="1523999" cy="973477"/>
          </a:xfrm>
          <a:prstGeom prst="rect">
            <a:avLst/>
          </a:prstGeom>
        </p:spPr>
      </p:pic>
      <p:pic>
        <p:nvPicPr>
          <p:cNvPr id="9" name="Picture 4" descr="ICAST Logo Good.png"/>
          <p:cNvPicPr>
            <a:picLocks noChangeAspect="1"/>
          </p:cNvPicPr>
          <p:nvPr/>
        </p:nvPicPr>
        <p:blipFill>
          <a:blip r:embed="rId4" cstate="print"/>
          <a:srcRect/>
          <a:stretch>
            <a:fillRect/>
          </a:stretch>
        </p:blipFill>
        <p:spPr bwMode="auto">
          <a:xfrm>
            <a:off x="7620000" y="152400"/>
            <a:ext cx="1289050" cy="1119188"/>
          </a:xfrm>
          <a:prstGeom prst="rect">
            <a:avLst/>
          </a:prstGeom>
          <a:noFill/>
          <a:ln w="9525">
            <a:noFill/>
            <a:miter lim="800000"/>
            <a:headEnd/>
            <a:tailEnd/>
          </a:ln>
        </p:spPr>
      </p:pic>
      <p:graphicFrame>
        <p:nvGraphicFramePr>
          <p:cNvPr id="4" name="Table 3"/>
          <p:cNvGraphicFramePr>
            <a:graphicFrameLocks noGrp="1"/>
          </p:cNvGraphicFramePr>
          <p:nvPr>
            <p:extLst>
              <p:ext uri="{D42A27DB-BD31-4B8C-83A1-F6EECF244321}">
                <p14:modId xmlns:p14="http://schemas.microsoft.com/office/powerpoint/2010/main" val="1527638655"/>
              </p:ext>
            </p:extLst>
          </p:nvPr>
        </p:nvGraphicFramePr>
        <p:xfrm>
          <a:off x="381000" y="1676400"/>
          <a:ext cx="8458201" cy="3048000"/>
        </p:xfrm>
        <a:graphic>
          <a:graphicData uri="http://schemas.openxmlformats.org/drawingml/2006/table">
            <a:tbl>
              <a:tblPr firstRow="1" lastRow="1" bandRow="1"/>
              <a:tblGrid>
                <a:gridCol w="4343400"/>
                <a:gridCol w="1371600"/>
                <a:gridCol w="1371600"/>
                <a:gridCol w="1371601"/>
              </a:tblGrid>
              <a:tr h="558800">
                <a:tc>
                  <a:txBody>
                    <a:bodyPr/>
                    <a:lstStyle/>
                    <a:p>
                      <a:pPr marL="0" marR="0" algn="l">
                        <a:spcBef>
                          <a:spcPts val="0"/>
                        </a:spcBef>
                        <a:spcAft>
                          <a:spcPts val="0"/>
                        </a:spcAft>
                      </a:pPr>
                      <a:r>
                        <a:rPr lang="en-US" sz="2000" b="1" dirty="0">
                          <a:solidFill>
                            <a:srgbClr val="FFFFFF"/>
                          </a:solidFill>
                          <a:effectLst/>
                          <a:latin typeface="Calibri"/>
                          <a:ea typeface="Times New Roman"/>
                          <a:cs typeface="Times New Roman"/>
                        </a:rPr>
                        <a:t>Criteria</a:t>
                      </a:r>
                      <a:endParaRPr lang="en-US" sz="20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pPr marL="0" marR="0" algn="l">
                        <a:spcBef>
                          <a:spcPts val="0"/>
                        </a:spcBef>
                        <a:spcAft>
                          <a:spcPts val="0"/>
                        </a:spcAft>
                      </a:pPr>
                      <a:r>
                        <a:rPr lang="en-US" sz="2000" b="1" dirty="0">
                          <a:solidFill>
                            <a:srgbClr val="FFFFFF"/>
                          </a:solidFill>
                          <a:effectLst/>
                          <a:latin typeface="Calibri"/>
                          <a:ea typeface="Times New Roman"/>
                          <a:cs typeface="Times New Roman"/>
                        </a:rPr>
                        <a:t>Hometown </a:t>
                      </a:r>
                      <a:r>
                        <a:rPr lang="en-US" sz="2000" b="1" dirty="0" smtClean="0">
                          <a:solidFill>
                            <a:srgbClr val="FFFFFF"/>
                          </a:solidFill>
                          <a:effectLst/>
                          <a:latin typeface="Calibri"/>
                          <a:ea typeface="Times New Roman"/>
                          <a:cs typeface="Times New Roman"/>
                        </a:rPr>
                        <a:t>Comp.</a:t>
                      </a:r>
                      <a:endParaRPr lang="en-US" sz="20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pPr marL="0" marR="0" algn="l">
                        <a:spcBef>
                          <a:spcPts val="0"/>
                        </a:spcBef>
                        <a:spcAft>
                          <a:spcPts val="0"/>
                        </a:spcAft>
                      </a:pPr>
                      <a:r>
                        <a:rPr lang="en-US" sz="2000" b="1" dirty="0">
                          <a:solidFill>
                            <a:srgbClr val="FFFFFF"/>
                          </a:solidFill>
                          <a:effectLst/>
                          <a:latin typeface="Calibri"/>
                          <a:ea typeface="Times New Roman"/>
                          <a:cs typeface="Times New Roman"/>
                        </a:rPr>
                        <a:t>Economic Gardening</a:t>
                      </a:r>
                      <a:endParaRPr lang="en-US" sz="20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pPr marL="0" marR="0" algn="l">
                        <a:spcBef>
                          <a:spcPts val="0"/>
                        </a:spcBef>
                        <a:spcAft>
                          <a:spcPts val="0"/>
                        </a:spcAft>
                      </a:pPr>
                      <a:r>
                        <a:rPr lang="en-US" sz="2000" b="1">
                          <a:solidFill>
                            <a:srgbClr val="FFFFFF"/>
                          </a:solidFill>
                          <a:effectLst/>
                          <a:latin typeface="Calibri"/>
                          <a:ea typeface="Times New Roman"/>
                          <a:cs typeface="Times New Roman"/>
                        </a:rPr>
                        <a:t>Enterprise Facilitation</a:t>
                      </a:r>
                      <a:endParaRPr lang="en-US" sz="200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r>
              <a:tr h="279400">
                <a:tc>
                  <a:txBody>
                    <a:bodyPr/>
                    <a:lstStyle/>
                    <a:p>
                      <a:pPr marL="0" marR="0" algn="l">
                        <a:spcBef>
                          <a:spcPts val="0"/>
                        </a:spcBef>
                        <a:spcAft>
                          <a:spcPts val="0"/>
                        </a:spcAft>
                      </a:pPr>
                      <a:r>
                        <a:rPr lang="en-US" sz="2000" dirty="0" smtClean="0">
                          <a:effectLst/>
                          <a:latin typeface="Calibri"/>
                          <a:ea typeface="Times New Roman"/>
                          <a:cs typeface="Times New Roman"/>
                        </a:rPr>
                        <a:t>Cost</a:t>
                      </a:r>
                      <a:endParaRPr lang="en-US" sz="20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dirty="0">
                          <a:effectLst/>
                          <a:latin typeface="Calibri"/>
                          <a:ea typeface="Times New Roman"/>
                          <a:cs typeface="Times New Roman"/>
                        </a:rPr>
                        <a:t>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dirty="0">
                          <a:effectLst/>
                          <a:latin typeface="Calibri"/>
                          <a:ea typeface="Times New Roman"/>
                          <a:cs typeface="Times New Roman"/>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dirty="0">
                          <a:effectLst/>
                          <a:latin typeface="Calibri"/>
                          <a:ea typeface="Times New Roman"/>
                          <a:cs typeface="Times New Roman"/>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r h="279400">
                <a:tc>
                  <a:txBody>
                    <a:bodyPr/>
                    <a:lstStyle/>
                    <a:p>
                      <a:pPr marL="0" marR="0" algn="l">
                        <a:spcBef>
                          <a:spcPts val="0"/>
                        </a:spcBef>
                        <a:spcAft>
                          <a:spcPts val="0"/>
                        </a:spcAft>
                      </a:pPr>
                      <a:r>
                        <a:rPr lang="en-US" sz="2000" dirty="0">
                          <a:effectLst/>
                          <a:latin typeface="Calibri"/>
                          <a:ea typeface="Times New Roman"/>
                          <a:cs typeface="Times New Roman"/>
                        </a:rPr>
                        <a:t>Technical </a:t>
                      </a:r>
                      <a:r>
                        <a:rPr lang="en-US" sz="2000" dirty="0" smtClean="0">
                          <a:effectLst/>
                          <a:latin typeface="Calibri"/>
                          <a:ea typeface="Times New Roman"/>
                          <a:cs typeface="Times New Roman"/>
                        </a:rPr>
                        <a:t>viability</a:t>
                      </a:r>
                      <a:endParaRPr lang="en-US" sz="20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Calibri"/>
                          <a:ea typeface="Times New Roman"/>
                          <a:cs typeface="Times New Roman"/>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4800">
                <a:tc>
                  <a:txBody>
                    <a:bodyPr/>
                    <a:lstStyle/>
                    <a:p>
                      <a:pPr marL="0" marR="0" algn="l">
                        <a:spcBef>
                          <a:spcPts val="0"/>
                        </a:spcBef>
                        <a:spcAft>
                          <a:spcPts val="0"/>
                        </a:spcAft>
                      </a:pPr>
                      <a:r>
                        <a:rPr lang="en-US" sz="2000" dirty="0">
                          <a:effectLst/>
                          <a:latin typeface="Calibri"/>
                          <a:ea typeface="Times New Roman"/>
                          <a:cs typeface="Times New Roman"/>
                        </a:rPr>
                        <a:t>Ability to obtain necessary </a:t>
                      </a:r>
                      <a:r>
                        <a:rPr lang="en-US" sz="2000" dirty="0" smtClean="0">
                          <a:effectLst/>
                          <a:latin typeface="Calibri"/>
                          <a:ea typeface="Times New Roman"/>
                          <a:cs typeface="Times New Roman"/>
                        </a:rPr>
                        <a:t>approvals</a:t>
                      </a:r>
                      <a:endParaRPr lang="en-US" sz="20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dirty="0">
                          <a:effectLst/>
                          <a:latin typeface="Calibri"/>
                          <a:ea typeface="Times New Roman"/>
                          <a:cs typeface="Times New Roman"/>
                        </a:rPr>
                        <a:t>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r h="228600">
                <a:tc>
                  <a:txBody>
                    <a:bodyPr/>
                    <a:lstStyle/>
                    <a:p>
                      <a:pPr marL="0" marR="0">
                        <a:spcBef>
                          <a:spcPts val="0"/>
                        </a:spcBef>
                        <a:spcAft>
                          <a:spcPts val="0"/>
                        </a:spcAft>
                      </a:pPr>
                      <a:r>
                        <a:rPr lang="en-US" sz="2000" dirty="0" smtClean="0">
                          <a:solidFill>
                            <a:schemeClr val="tx1"/>
                          </a:solidFill>
                          <a:effectLst/>
                          <a:latin typeface="Calibri"/>
                          <a:ea typeface="Times New Roman"/>
                          <a:cs typeface="Calibri"/>
                        </a:rPr>
                        <a:t>Reliability/Consistency</a:t>
                      </a:r>
                      <a:endParaRPr lang="en-US" sz="2000" dirty="0">
                        <a:solidFill>
                          <a:schemeClr val="tx1"/>
                        </a:solidFill>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Calibri"/>
                          <a:ea typeface="Times New Roman"/>
                          <a:cs typeface="Times New Roman"/>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9400">
                <a:tc>
                  <a:txBody>
                    <a:bodyPr/>
                    <a:lstStyle/>
                    <a:p>
                      <a:pPr marL="0" marR="0" algn="l">
                        <a:spcBef>
                          <a:spcPts val="0"/>
                        </a:spcBef>
                        <a:spcAft>
                          <a:spcPts val="0"/>
                        </a:spcAft>
                      </a:pPr>
                      <a:r>
                        <a:rPr lang="en-US" sz="2000" dirty="0">
                          <a:solidFill>
                            <a:schemeClr val="tx1"/>
                          </a:solidFill>
                          <a:effectLst/>
                          <a:latin typeface="Calibri"/>
                          <a:ea typeface="Times New Roman"/>
                          <a:cs typeface="Calibri"/>
                        </a:rPr>
                        <a:t>Environmental impact</a:t>
                      </a:r>
                      <a:endParaRPr lang="en-US" sz="2000" dirty="0">
                        <a:solidFill>
                          <a:schemeClr val="tx1"/>
                        </a:solidFill>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dirty="0">
                          <a:effectLst/>
                          <a:latin typeface="Calibri"/>
                          <a:ea typeface="Times New Roman"/>
                          <a:cs typeface="Times New Roman"/>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r h="304800">
                <a:tc>
                  <a:txBody>
                    <a:bodyPr/>
                    <a:lstStyle/>
                    <a:p>
                      <a:pPr marL="0" marR="0" algn="l">
                        <a:spcBef>
                          <a:spcPts val="0"/>
                        </a:spcBef>
                        <a:spcAft>
                          <a:spcPts val="0"/>
                        </a:spcAft>
                      </a:pPr>
                      <a:r>
                        <a:rPr lang="en-US" sz="2000" dirty="0">
                          <a:effectLst/>
                          <a:latin typeface="Calibri"/>
                          <a:ea typeface="Times New Roman"/>
                          <a:cs typeface="Times New Roman"/>
                        </a:rPr>
                        <a:t>Likely </a:t>
                      </a:r>
                      <a:r>
                        <a:rPr lang="en-US" sz="2000" dirty="0" smtClean="0">
                          <a:effectLst/>
                          <a:latin typeface="Calibri"/>
                          <a:ea typeface="Times New Roman"/>
                          <a:cs typeface="Times New Roman"/>
                        </a:rPr>
                        <a:t># </a:t>
                      </a:r>
                      <a:r>
                        <a:rPr lang="en-US" sz="2000" dirty="0">
                          <a:effectLst/>
                          <a:latin typeface="Calibri"/>
                          <a:ea typeface="Times New Roman"/>
                          <a:cs typeface="Times New Roman"/>
                        </a:rPr>
                        <a:t>of jobs created in Flannery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Calibri"/>
                          <a:ea typeface="Times New Roman"/>
                          <a:cs typeface="Times New Roman"/>
                        </a:rPr>
                        <a:t>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Calibri"/>
                          <a:ea typeface="Times New Roman"/>
                          <a:cs typeface="Times New Roman"/>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Calibri"/>
                          <a:ea typeface="Times New Roman"/>
                          <a:cs typeface="Times New Roman"/>
                        </a:rPr>
                        <a:t>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9400">
                <a:tc>
                  <a:txBody>
                    <a:bodyPr/>
                    <a:lstStyle/>
                    <a:p>
                      <a:pPr marL="0" marR="0" algn="l">
                        <a:spcBef>
                          <a:spcPts val="0"/>
                        </a:spcBef>
                        <a:spcAft>
                          <a:spcPts val="0"/>
                        </a:spcAft>
                      </a:pPr>
                      <a:r>
                        <a:rPr lang="en-US" sz="2000" dirty="0">
                          <a:effectLst/>
                          <a:latin typeface="Calibri"/>
                          <a:ea typeface="Times New Roman"/>
                          <a:cs typeface="Times New Roman"/>
                        </a:rPr>
                        <a:t>Sustainability of Jobs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dirty="0">
                          <a:effectLst/>
                          <a:latin typeface="Calibri"/>
                          <a:ea typeface="Times New Roman"/>
                          <a:cs typeface="Times New Roman"/>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r h="279400">
                <a:tc>
                  <a:txBody>
                    <a:bodyPr/>
                    <a:lstStyle/>
                    <a:p>
                      <a:pPr marL="0" marR="0" algn="l">
                        <a:spcBef>
                          <a:spcPts val="0"/>
                        </a:spcBef>
                        <a:spcAft>
                          <a:spcPts val="0"/>
                        </a:spcAft>
                      </a:pPr>
                      <a:r>
                        <a:rPr lang="en-US" sz="2000" dirty="0">
                          <a:effectLst/>
                          <a:latin typeface="Calibri"/>
                          <a:ea typeface="Times New Roman"/>
                          <a:cs typeface="Times New Roman"/>
                        </a:rPr>
                        <a:t>Time until </a:t>
                      </a:r>
                      <a:r>
                        <a:rPr lang="en-US" sz="2000" dirty="0" smtClean="0">
                          <a:effectLst/>
                          <a:latin typeface="Calibri"/>
                          <a:ea typeface="Times New Roman"/>
                          <a:cs typeface="Times New Roman"/>
                        </a:rPr>
                        <a:t>results achieved</a:t>
                      </a:r>
                      <a:endParaRPr lang="en-US" sz="20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2000" dirty="0">
                          <a:effectLst/>
                          <a:latin typeface="Calibri"/>
                          <a:ea typeface="Times New Roman"/>
                          <a:cs typeface="Times New Roman"/>
                        </a:rPr>
                        <a:t>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2000" dirty="0">
                          <a:effectLst/>
                          <a:latin typeface="Calibri"/>
                          <a:ea typeface="Times New Roman"/>
                          <a:cs typeface="Times New Roman"/>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2000" dirty="0">
                          <a:effectLst/>
                          <a:latin typeface="Calibri"/>
                          <a:ea typeface="Times New Roman"/>
                          <a:cs typeface="Times New Roman"/>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pic>
        <p:nvPicPr>
          <p:cNvPr id="11" name="Picture 10" descr="Screen shot 2012-05-04 at 10.07.01 AM.png"/>
          <p:cNvPicPr>
            <a:picLocks noChangeAspect="1"/>
          </p:cNvPicPr>
          <p:nvPr/>
        </p:nvPicPr>
        <p:blipFill>
          <a:blip r:embed="rId5" cstate="print"/>
          <a:stretch>
            <a:fillRect/>
          </a:stretch>
        </p:blipFill>
        <p:spPr>
          <a:xfrm>
            <a:off x="3048000" y="4876800"/>
            <a:ext cx="3445617" cy="1395960"/>
          </a:xfrm>
          <a:prstGeom prst="rect">
            <a:avLst/>
          </a:prstGeom>
          <a:effectLst>
            <a:glow rad="114300">
              <a:schemeClr val="tx2">
                <a:lumMod val="60000"/>
                <a:lumOff val="40000"/>
                <a:alpha val="61000"/>
              </a:schemeClr>
            </a:glow>
          </a:effectLst>
        </p:spPr>
      </p:pic>
    </p:spTree>
    <p:extLst>
      <p:ext uri="{BB962C8B-B14F-4D97-AF65-F5344CB8AC3E}">
        <p14:creationId xmlns:p14="http://schemas.microsoft.com/office/powerpoint/2010/main" val="2209941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228600" y="381000"/>
            <a:ext cx="8503920" cy="758952"/>
          </a:xfrm>
        </p:spPr>
        <p:txBody>
          <a:bodyPr/>
          <a:lstStyle/>
          <a:p>
            <a:pPr algn="ctr">
              <a:buNone/>
            </a:pPr>
            <a:r>
              <a:rPr lang="en-US" i="1" dirty="0" smtClean="0">
                <a:solidFill>
                  <a:srgbClr val="B39516"/>
                </a:solidFill>
                <a:effectLst>
                  <a:outerShdw blurRad="38100" dist="38100" dir="2700000" algn="tl">
                    <a:srgbClr val="000000">
                      <a:alpha val="43137"/>
                    </a:srgbClr>
                  </a:outerShdw>
                </a:effectLst>
              </a:rPr>
              <a:t>Community of Flannery</a:t>
            </a:r>
            <a:endParaRPr lang="en-US" i="1" dirty="0">
              <a:solidFill>
                <a:srgbClr val="B39516"/>
              </a:solidFill>
              <a:effectLst>
                <a:outerShdw blurRad="38100" dist="38100" dir="2700000" algn="tl">
                  <a:srgbClr val="000000">
                    <a:alpha val="43137"/>
                  </a:srgbClr>
                </a:outerShdw>
              </a:effectLst>
            </a:endParaRPr>
          </a:p>
        </p:txBody>
      </p:sp>
      <p:pic>
        <p:nvPicPr>
          <p:cNvPr id="8" name="Picture 7" descr="images.jpg"/>
          <p:cNvPicPr>
            <a:picLocks noChangeAspect="1"/>
          </p:cNvPicPr>
          <p:nvPr/>
        </p:nvPicPr>
        <p:blipFill>
          <a:blip r:embed="rId3" cstate="print"/>
          <a:stretch>
            <a:fillRect/>
          </a:stretch>
        </p:blipFill>
        <p:spPr>
          <a:xfrm>
            <a:off x="381000" y="228600"/>
            <a:ext cx="1523999" cy="973477"/>
          </a:xfrm>
          <a:prstGeom prst="rect">
            <a:avLst/>
          </a:prstGeom>
        </p:spPr>
      </p:pic>
      <p:pic>
        <p:nvPicPr>
          <p:cNvPr id="9" name="Picture 4" descr="ICAST Logo Good.png"/>
          <p:cNvPicPr>
            <a:picLocks noChangeAspect="1"/>
          </p:cNvPicPr>
          <p:nvPr/>
        </p:nvPicPr>
        <p:blipFill>
          <a:blip r:embed="rId4" cstate="print"/>
          <a:srcRect/>
          <a:stretch>
            <a:fillRect/>
          </a:stretch>
        </p:blipFill>
        <p:spPr bwMode="auto">
          <a:xfrm>
            <a:off x="7620000" y="152400"/>
            <a:ext cx="1289050" cy="1119188"/>
          </a:xfrm>
          <a:prstGeom prst="rect">
            <a:avLst/>
          </a:prstGeom>
          <a:noFill/>
          <a:ln w="9525">
            <a:noFill/>
            <a:miter lim="800000"/>
            <a:headEnd/>
            <a:tailEnd/>
          </a:ln>
        </p:spPr>
      </p:pic>
      <p:graphicFrame>
        <p:nvGraphicFramePr>
          <p:cNvPr id="2" name="Table 1"/>
          <p:cNvGraphicFramePr>
            <a:graphicFrameLocks noGrp="1"/>
          </p:cNvGraphicFramePr>
          <p:nvPr>
            <p:extLst>
              <p:ext uri="{D42A27DB-BD31-4B8C-83A1-F6EECF244321}">
                <p14:modId xmlns:p14="http://schemas.microsoft.com/office/powerpoint/2010/main" val="2617110755"/>
              </p:ext>
            </p:extLst>
          </p:nvPr>
        </p:nvGraphicFramePr>
        <p:xfrm>
          <a:off x="304800" y="1676400"/>
          <a:ext cx="8534400" cy="4509951"/>
        </p:xfrm>
        <a:graphic>
          <a:graphicData uri="http://schemas.openxmlformats.org/drawingml/2006/table">
            <a:tbl>
              <a:tblPr firstRow="1" bandRow="1"/>
              <a:tblGrid>
                <a:gridCol w="3581400"/>
                <a:gridCol w="838200"/>
                <a:gridCol w="1371600"/>
                <a:gridCol w="1447800"/>
                <a:gridCol w="1295400"/>
              </a:tblGrid>
              <a:tr h="321129">
                <a:tc>
                  <a:txBody>
                    <a:bodyPr/>
                    <a:lstStyle/>
                    <a:p>
                      <a:pPr marL="0" marR="0">
                        <a:spcBef>
                          <a:spcPts val="0"/>
                        </a:spcBef>
                        <a:spcAft>
                          <a:spcPts val="0"/>
                        </a:spcAft>
                      </a:pPr>
                      <a:r>
                        <a:rPr lang="en-US" sz="2000" b="1" dirty="0">
                          <a:solidFill>
                            <a:srgbClr val="FFFFFF"/>
                          </a:solidFill>
                          <a:effectLst/>
                          <a:latin typeface="Calibri"/>
                          <a:ea typeface="Times New Roman"/>
                          <a:cs typeface="Times New Roman"/>
                        </a:rPr>
                        <a:t> </a:t>
                      </a:r>
                      <a:endParaRPr lang="en-US" sz="20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a:txBody>
                    <a:bodyPr/>
                    <a:lstStyle/>
                    <a:p>
                      <a:pPr marL="0" marR="0" algn="ctr">
                        <a:spcBef>
                          <a:spcPts val="0"/>
                        </a:spcBef>
                        <a:spcAft>
                          <a:spcPts val="0"/>
                        </a:spcAft>
                      </a:pPr>
                      <a:r>
                        <a:rPr lang="en-US" sz="2000" b="1">
                          <a:solidFill>
                            <a:srgbClr val="FFFFFF"/>
                          </a:solidFill>
                          <a:effectLst/>
                          <a:latin typeface="Calibri"/>
                          <a:ea typeface="Times New Roman"/>
                          <a:cs typeface="Times New Roman"/>
                        </a:rPr>
                        <a:t> </a:t>
                      </a:r>
                      <a:endParaRPr lang="en-US" sz="200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gridSpan="3">
                  <a:txBody>
                    <a:bodyPr/>
                    <a:lstStyle/>
                    <a:p>
                      <a:pPr marL="0" marR="0" algn="just">
                        <a:spcBef>
                          <a:spcPts val="0"/>
                        </a:spcBef>
                        <a:spcAft>
                          <a:spcPts val="0"/>
                        </a:spcAft>
                      </a:pPr>
                      <a:r>
                        <a:rPr lang="en-US" sz="2000" b="1" dirty="0">
                          <a:solidFill>
                            <a:srgbClr val="FFFFFF"/>
                          </a:solidFill>
                          <a:effectLst/>
                          <a:latin typeface="Calibri"/>
                          <a:ea typeface="Times New Roman"/>
                          <a:cs typeface="Times New Roman"/>
                        </a:rPr>
                        <a:t>Weighted Score</a:t>
                      </a:r>
                      <a:endParaRPr lang="en-US" sz="20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BB59"/>
                    </a:solidFill>
                  </a:tcPr>
                </a:tc>
                <a:tc hMerge="1">
                  <a:txBody>
                    <a:bodyPr/>
                    <a:lstStyle/>
                    <a:p>
                      <a:endParaRPr lang="en-US"/>
                    </a:p>
                  </a:txBody>
                  <a:tcPr/>
                </a:tc>
                <a:tc hMerge="1">
                  <a:txBody>
                    <a:bodyPr/>
                    <a:lstStyle/>
                    <a:p>
                      <a:endParaRPr lang="en-US"/>
                    </a:p>
                  </a:txBody>
                  <a:tcPr/>
                </a:tc>
              </a:tr>
              <a:tr h="642256">
                <a:tc>
                  <a:txBody>
                    <a:bodyPr/>
                    <a:lstStyle/>
                    <a:p>
                      <a:pPr marL="0" marR="0">
                        <a:spcBef>
                          <a:spcPts val="0"/>
                        </a:spcBef>
                        <a:spcAft>
                          <a:spcPts val="0"/>
                        </a:spcAft>
                      </a:pPr>
                      <a:r>
                        <a:rPr lang="en-US" sz="2000" i="1">
                          <a:effectLst/>
                          <a:latin typeface="Calibri"/>
                          <a:ea typeface="Times New Roman"/>
                          <a:cs typeface="Times New Roman"/>
                        </a:rPr>
                        <a:t>Selection Criteria</a:t>
                      </a:r>
                      <a:endParaRPr lang="en-US" sz="200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dirty="0" smtClean="0">
                          <a:effectLst/>
                          <a:latin typeface="Calibri"/>
                          <a:ea typeface="Times New Roman"/>
                          <a:cs typeface="Times New Roman"/>
                        </a:rPr>
                        <a:t>Imp.</a:t>
                      </a:r>
                      <a:endParaRPr lang="en-US" sz="20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dirty="0">
                          <a:effectLst/>
                          <a:latin typeface="Calibri"/>
                          <a:ea typeface="Times New Roman"/>
                          <a:cs typeface="Times New Roman"/>
                        </a:rPr>
                        <a:t>Hometown </a:t>
                      </a:r>
                      <a:r>
                        <a:rPr lang="en-US" sz="2000" dirty="0" smtClean="0">
                          <a:effectLst/>
                          <a:latin typeface="Calibri"/>
                          <a:ea typeface="Times New Roman"/>
                          <a:cs typeface="Times New Roman"/>
                        </a:rPr>
                        <a:t>Comp.</a:t>
                      </a:r>
                      <a:endParaRPr lang="en-US" sz="20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Economic Gardening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Enterprise Facilitation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r h="321129">
                <a:tc>
                  <a:txBody>
                    <a:bodyPr/>
                    <a:lstStyle/>
                    <a:p>
                      <a:pPr marL="0" marR="0">
                        <a:spcBef>
                          <a:spcPts val="0"/>
                        </a:spcBef>
                        <a:spcAft>
                          <a:spcPts val="0"/>
                        </a:spcAft>
                      </a:pPr>
                      <a:r>
                        <a:rPr lang="en-US" sz="2100" dirty="0" smtClean="0">
                          <a:effectLst/>
                          <a:latin typeface="Calibri"/>
                          <a:ea typeface="Times New Roman"/>
                          <a:cs typeface="Times New Roman"/>
                        </a:rPr>
                        <a:t>Cost</a:t>
                      </a:r>
                      <a:endParaRPr lang="en-US" sz="21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9*10 = 90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10*10 = 100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7*10 = 70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1129">
                <a:tc>
                  <a:txBody>
                    <a:bodyPr/>
                    <a:lstStyle/>
                    <a:p>
                      <a:pPr marL="0" marR="0">
                        <a:spcBef>
                          <a:spcPts val="0"/>
                        </a:spcBef>
                        <a:spcAft>
                          <a:spcPts val="0"/>
                        </a:spcAft>
                      </a:pPr>
                      <a:r>
                        <a:rPr lang="en-US" sz="2100" dirty="0">
                          <a:effectLst/>
                          <a:latin typeface="Calibri"/>
                          <a:ea typeface="Times New Roman"/>
                          <a:cs typeface="Times New Roman"/>
                        </a:rPr>
                        <a:t>Technical </a:t>
                      </a:r>
                      <a:r>
                        <a:rPr lang="en-US" sz="2100" dirty="0" smtClean="0">
                          <a:effectLst/>
                          <a:latin typeface="Calibri"/>
                          <a:ea typeface="Times New Roman"/>
                          <a:cs typeface="Times New Roman"/>
                        </a:rPr>
                        <a:t>viability</a:t>
                      </a:r>
                      <a:endParaRPr lang="en-US" sz="21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7*7 = 49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9*7 = 63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8*7 = 56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r h="642256">
                <a:tc>
                  <a:txBody>
                    <a:bodyPr/>
                    <a:lstStyle/>
                    <a:p>
                      <a:pPr marL="0" marR="0">
                        <a:spcBef>
                          <a:spcPts val="0"/>
                        </a:spcBef>
                        <a:spcAft>
                          <a:spcPts val="0"/>
                        </a:spcAft>
                      </a:pPr>
                      <a:r>
                        <a:rPr lang="en-US" sz="2100" dirty="0">
                          <a:effectLst/>
                          <a:latin typeface="Calibri"/>
                          <a:ea typeface="Times New Roman"/>
                          <a:cs typeface="Times New Roman"/>
                        </a:rPr>
                        <a:t>Ability to obtain necessary </a:t>
                      </a:r>
                      <a:r>
                        <a:rPr lang="en-US" sz="2100" dirty="0" smtClean="0">
                          <a:effectLst/>
                          <a:latin typeface="Calibri"/>
                          <a:ea typeface="Times New Roman"/>
                          <a:cs typeface="Times New Roman"/>
                        </a:rPr>
                        <a:t>approvals</a:t>
                      </a:r>
                      <a:endParaRPr lang="en-US" sz="2100" dirty="0">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9*4 = 36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6*4 = 36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6*4 = 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1129">
                <a:tc>
                  <a:txBody>
                    <a:bodyPr/>
                    <a:lstStyle/>
                    <a:p>
                      <a:pPr marL="0" marR="0">
                        <a:spcBef>
                          <a:spcPts val="0"/>
                        </a:spcBef>
                        <a:spcAft>
                          <a:spcPts val="0"/>
                        </a:spcAft>
                      </a:pPr>
                      <a:r>
                        <a:rPr lang="en-US" sz="2000" dirty="0" smtClean="0">
                          <a:solidFill>
                            <a:schemeClr val="tx1"/>
                          </a:solidFill>
                          <a:effectLst/>
                          <a:latin typeface="Calibri"/>
                          <a:ea typeface="Times New Roman"/>
                          <a:cs typeface="Calibri"/>
                        </a:rPr>
                        <a:t>Reliability/Consistency</a:t>
                      </a:r>
                      <a:endParaRPr lang="en-US" sz="2000" dirty="0">
                        <a:solidFill>
                          <a:schemeClr val="tx1"/>
                        </a:solidFill>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6*6 = 36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7*6 = 42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10*6 = 60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r h="321129">
                <a:tc>
                  <a:txBody>
                    <a:bodyPr/>
                    <a:lstStyle/>
                    <a:p>
                      <a:pPr marL="0" marR="0">
                        <a:spcBef>
                          <a:spcPts val="0"/>
                        </a:spcBef>
                        <a:spcAft>
                          <a:spcPts val="0"/>
                        </a:spcAft>
                      </a:pPr>
                      <a:r>
                        <a:rPr lang="en-US" sz="2100" dirty="0">
                          <a:solidFill>
                            <a:schemeClr val="tx1"/>
                          </a:solidFill>
                          <a:effectLst/>
                          <a:latin typeface="Calibri"/>
                          <a:ea typeface="Times New Roman"/>
                          <a:cs typeface="Calibri"/>
                        </a:rPr>
                        <a:t>Environmental impact</a:t>
                      </a:r>
                      <a:endParaRPr lang="en-US" sz="2100" dirty="0">
                        <a:solidFill>
                          <a:schemeClr val="tx1"/>
                        </a:solidFill>
                        <a:effectLst/>
                        <a:latin typeface="Calibri"/>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5*3 = 15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8*3 = 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8*3=24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2256">
                <a:tc>
                  <a:txBody>
                    <a:bodyPr/>
                    <a:lstStyle/>
                    <a:p>
                      <a:pPr marL="0" marR="0">
                        <a:spcBef>
                          <a:spcPts val="0"/>
                        </a:spcBef>
                        <a:spcAft>
                          <a:spcPts val="0"/>
                        </a:spcAft>
                      </a:pPr>
                      <a:r>
                        <a:rPr lang="en-US" sz="2100" dirty="0">
                          <a:effectLst/>
                          <a:latin typeface="Calibri"/>
                          <a:ea typeface="Times New Roman"/>
                          <a:cs typeface="Times New Roman"/>
                        </a:rPr>
                        <a:t>Likely </a:t>
                      </a:r>
                      <a:r>
                        <a:rPr lang="en-US" sz="2100" dirty="0" smtClean="0">
                          <a:effectLst/>
                          <a:latin typeface="Calibri"/>
                          <a:ea typeface="Times New Roman"/>
                          <a:cs typeface="Times New Roman"/>
                        </a:rPr>
                        <a:t># </a:t>
                      </a:r>
                      <a:r>
                        <a:rPr lang="en-US" sz="2100" dirty="0">
                          <a:effectLst/>
                          <a:latin typeface="Calibri"/>
                          <a:ea typeface="Times New Roman"/>
                          <a:cs typeface="Times New Roman"/>
                        </a:rPr>
                        <a:t>of jobs created in Flannery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6*8 = 48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7*8 = 56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6*8 = 48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r h="321129">
                <a:tc>
                  <a:txBody>
                    <a:bodyPr/>
                    <a:lstStyle/>
                    <a:p>
                      <a:pPr marL="0" marR="0">
                        <a:spcBef>
                          <a:spcPts val="0"/>
                        </a:spcBef>
                        <a:spcAft>
                          <a:spcPts val="0"/>
                        </a:spcAft>
                      </a:pPr>
                      <a:r>
                        <a:rPr lang="en-US" sz="2100">
                          <a:effectLst/>
                          <a:latin typeface="Calibri"/>
                          <a:ea typeface="Times New Roman"/>
                          <a:cs typeface="Times New Roman"/>
                        </a:rPr>
                        <a:t>Sustainability of Jobs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8*8 = 64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10*8 = 80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Calibri"/>
                          <a:ea typeface="Times New Roman"/>
                          <a:cs typeface="Times New Roman"/>
                        </a:rPr>
                        <a:t>8*8 = 64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1129">
                <a:tc>
                  <a:txBody>
                    <a:bodyPr/>
                    <a:lstStyle/>
                    <a:p>
                      <a:pPr marL="0" marR="0">
                        <a:spcBef>
                          <a:spcPts val="0"/>
                        </a:spcBef>
                        <a:spcAft>
                          <a:spcPts val="0"/>
                        </a:spcAft>
                      </a:pPr>
                      <a:r>
                        <a:rPr lang="en-US" sz="2100" dirty="0">
                          <a:effectLst/>
                          <a:latin typeface="Calibri"/>
                          <a:ea typeface="Times New Roman"/>
                          <a:cs typeface="Times New Roman"/>
                        </a:rPr>
                        <a:t>Time to achieve results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5*5 = 25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7*5 = 35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marR="0" algn="ctr">
                        <a:spcBef>
                          <a:spcPts val="0"/>
                        </a:spcBef>
                        <a:spcAft>
                          <a:spcPts val="0"/>
                        </a:spcAft>
                      </a:pPr>
                      <a:r>
                        <a:rPr lang="en-US" sz="2000">
                          <a:effectLst/>
                          <a:latin typeface="Calibri"/>
                          <a:ea typeface="Times New Roman"/>
                          <a:cs typeface="Times New Roman"/>
                        </a:rPr>
                        <a:t>7*5 = 35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r h="321129">
                <a:tc>
                  <a:txBody>
                    <a:bodyPr/>
                    <a:lstStyle/>
                    <a:p>
                      <a:pPr marL="0" marR="0" algn="r">
                        <a:spcBef>
                          <a:spcPts val="0"/>
                        </a:spcBef>
                        <a:spcAft>
                          <a:spcPts val="0"/>
                        </a:spcAft>
                      </a:pPr>
                      <a:r>
                        <a:rPr lang="en-US" sz="2200" b="1" dirty="0">
                          <a:effectLst/>
                          <a:latin typeface="Calibri"/>
                          <a:ea typeface="Times New Roman"/>
                          <a:cs typeface="Times New Roman"/>
                        </a:rPr>
                        <a:t>Total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200" b="1" dirty="0">
                          <a:effectLst/>
                          <a:latin typeface="Calibri"/>
                          <a:ea typeface="Times New Roman"/>
                          <a:cs typeface="Times New Roman"/>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200" b="1" dirty="0">
                          <a:effectLst/>
                          <a:latin typeface="Calibri"/>
                          <a:ea typeface="Times New Roman"/>
                          <a:cs typeface="Times New Roman"/>
                        </a:rPr>
                        <a:t>363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200" b="1" dirty="0">
                          <a:effectLst/>
                          <a:latin typeface="Calibri"/>
                          <a:ea typeface="Times New Roman"/>
                          <a:cs typeface="Times New Roman"/>
                        </a:rPr>
                        <a:t>436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200" b="1" dirty="0">
                          <a:effectLst/>
                          <a:latin typeface="Calibri"/>
                          <a:ea typeface="Times New Roman"/>
                          <a:cs typeface="Times New Roman"/>
                        </a:rPr>
                        <a:t>381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12602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C00000"/>
                </a:solidFill>
              </a:rPr>
              <a:t>Agenda</a:t>
            </a:r>
            <a:endParaRPr lang="en-US" sz="3200" dirty="0">
              <a:solidFill>
                <a:srgbClr val="C00000"/>
              </a:solidFill>
            </a:endParaRPr>
          </a:p>
        </p:txBody>
      </p:sp>
      <p:sp>
        <p:nvSpPr>
          <p:cNvPr id="3" name="Content Placeholder 2"/>
          <p:cNvSpPr>
            <a:spLocks noGrp="1"/>
          </p:cNvSpPr>
          <p:nvPr>
            <p:ph sz="quarter" idx="1"/>
          </p:nvPr>
        </p:nvSpPr>
        <p:spPr/>
        <p:txBody>
          <a:bodyPr>
            <a:noAutofit/>
          </a:bodyPr>
          <a:lstStyle/>
          <a:p>
            <a:pPr marL="457200" indent="-457200">
              <a:spcBef>
                <a:spcPts val="600"/>
              </a:spcBef>
              <a:spcAft>
                <a:spcPts val="600"/>
              </a:spcAft>
              <a:buClrTx/>
              <a:buFont typeface="+mj-lt"/>
              <a:buAutoNum type="arabicParenR"/>
            </a:pPr>
            <a:r>
              <a:rPr lang="en-US" sz="2400" dirty="0" smtClean="0"/>
              <a:t>Introduction to iCAST</a:t>
            </a:r>
          </a:p>
          <a:p>
            <a:pPr marL="457200" indent="-457200">
              <a:spcBef>
                <a:spcPts val="600"/>
              </a:spcBef>
              <a:spcAft>
                <a:spcPts val="600"/>
              </a:spcAft>
              <a:buClrTx/>
              <a:buFont typeface="+mj-lt"/>
              <a:buAutoNum type="arabicParenR"/>
            </a:pPr>
            <a:r>
              <a:rPr lang="en-US" sz="2400" dirty="0" smtClean="0"/>
              <a:t>Models for Community Economic  Development </a:t>
            </a:r>
          </a:p>
          <a:p>
            <a:pPr marL="457200" indent="-457200">
              <a:spcBef>
                <a:spcPts val="600"/>
              </a:spcBef>
              <a:spcAft>
                <a:spcPts val="600"/>
              </a:spcAft>
              <a:buClrTx/>
              <a:buFont typeface="+mj-lt"/>
              <a:buAutoNum type="arabicParenR"/>
            </a:pPr>
            <a:r>
              <a:rPr lang="en-US" sz="2400" dirty="0" smtClean="0"/>
              <a:t>Choosing the Optimal Approach</a:t>
            </a:r>
          </a:p>
          <a:p>
            <a:pPr marL="457200" indent="-457200">
              <a:spcBef>
                <a:spcPts val="600"/>
              </a:spcBef>
              <a:spcAft>
                <a:spcPts val="600"/>
              </a:spcAft>
              <a:buClrTx/>
              <a:buFont typeface="+mj-lt"/>
              <a:buAutoNum type="arabicParenR"/>
            </a:pPr>
            <a:r>
              <a:rPr lang="en-US" sz="2400" dirty="0" smtClean="0"/>
              <a:t>Case Study</a:t>
            </a:r>
          </a:p>
          <a:p>
            <a:pPr marL="457200" indent="-457200">
              <a:spcBef>
                <a:spcPts val="600"/>
              </a:spcBef>
              <a:spcAft>
                <a:spcPts val="600"/>
              </a:spcAft>
              <a:buClrTx/>
              <a:buFont typeface="+mj-lt"/>
              <a:buAutoNum type="arabicParenR"/>
            </a:pPr>
            <a:r>
              <a:rPr lang="en-US" sz="2400" dirty="0" smtClean="0"/>
              <a:t>Next Steps? </a:t>
            </a:r>
          </a:p>
          <a:p>
            <a:pPr marL="457200" indent="-457200">
              <a:spcBef>
                <a:spcPts val="600"/>
              </a:spcBef>
              <a:spcAft>
                <a:spcPts val="600"/>
              </a:spcAft>
              <a:buClrTx/>
              <a:buNone/>
            </a:pPr>
            <a:endParaRPr lang="en-US" sz="2400" dirty="0" smtClean="0"/>
          </a:p>
        </p:txBody>
      </p:sp>
      <p:pic>
        <p:nvPicPr>
          <p:cNvPr id="6" name="Picture 5" descr="ICAST Logo.JPG"/>
          <p:cNvPicPr>
            <a:picLocks noChangeAspect="1"/>
          </p:cNvPicPr>
          <p:nvPr/>
        </p:nvPicPr>
        <p:blipFill>
          <a:blip r:embed="rId2" cstate="print"/>
          <a:stretch>
            <a:fillRect/>
          </a:stretch>
        </p:blipFill>
        <p:spPr>
          <a:xfrm>
            <a:off x="7620000" y="212149"/>
            <a:ext cx="1066800" cy="925368"/>
          </a:xfrm>
          <a:prstGeom prst="rect">
            <a:avLst/>
          </a:prstGeom>
        </p:spPr>
      </p:pic>
      <p:pic>
        <p:nvPicPr>
          <p:cNvPr id="5" name="Picture 4" descr="brochure.tiff"/>
          <p:cNvPicPr>
            <a:picLocks noChangeAspect="1"/>
          </p:cNvPicPr>
          <p:nvPr/>
        </p:nvPicPr>
        <p:blipFill>
          <a:blip r:embed="rId3" cstate="print"/>
          <a:stretch>
            <a:fillRect/>
          </a:stretch>
        </p:blipFill>
        <p:spPr>
          <a:xfrm>
            <a:off x="4191000" y="2057400"/>
            <a:ext cx="4648200" cy="4150522"/>
          </a:xfrm>
          <a:prstGeom prst="rect">
            <a:avLst/>
          </a:prstGeom>
          <a:effectLst>
            <a:glow rad="101600">
              <a:srgbClr val="249FD5">
                <a:alpha val="75000"/>
              </a:srgbClr>
            </a:glo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609600" y="381000"/>
            <a:ext cx="7772400" cy="609600"/>
          </a:xfrm>
        </p:spPr>
        <p:txBody>
          <a:bodyPr>
            <a:normAutofit/>
          </a:bodyPr>
          <a:lstStyle/>
          <a:p>
            <a:pPr eaLnBrk="1" fontAlgn="auto" hangingPunct="1">
              <a:spcAft>
                <a:spcPts val="0"/>
              </a:spcAft>
              <a:defRPr/>
            </a:pPr>
            <a:r>
              <a:rPr lang="en-US" sz="3200" dirty="0" smtClean="0">
                <a:solidFill>
                  <a:srgbClr val="C00000"/>
                </a:solidFill>
              </a:rPr>
              <a:t>Process</a:t>
            </a:r>
          </a:p>
        </p:txBody>
      </p:sp>
      <p:sp>
        <p:nvSpPr>
          <p:cNvPr id="123" name="Content Placeholder 2"/>
          <p:cNvSpPr txBox="1">
            <a:spLocks/>
          </p:cNvSpPr>
          <p:nvPr/>
        </p:nvSpPr>
        <p:spPr>
          <a:xfrm>
            <a:off x="381000" y="1600200"/>
            <a:ext cx="8077200" cy="4572000"/>
          </a:xfrm>
          <a:prstGeom prst="rect">
            <a:avLst/>
          </a:prstGeom>
        </p:spPr>
        <p:txBody>
          <a:bodyPr vert="horz">
            <a:noAutofit/>
          </a:bodyPr>
          <a:lstStyle/>
          <a:p>
            <a:pPr marL="457200" marR="0" lvl="0" indent="-457200" defTabSz="914400" rtl="0" eaLnBrk="1" fontAlgn="auto" latinLnBrk="0" hangingPunct="1">
              <a:lnSpc>
                <a:spcPct val="100000"/>
              </a:lnSpc>
              <a:spcBef>
                <a:spcPts val="600"/>
              </a:spcBef>
              <a:spcAft>
                <a:spcPts val="600"/>
              </a:spcAft>
              <a:buSzPct val="125000"/>
              <a:buFont typeface="Wingdings" pitchFamily="2" charset="2"/>
              <a:buChar char="ü"/>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Understand your community’s  Needs and Resources</a:t>
            </a:r>
          </a:p>
          <a:p>
            <a:pPr marL="914400" lvl="1" indent="-457200">
              <a:spcBef>
                <a:spcPts val="600"/>
              </a:spcBef>
              <a:spcAft>
                <a:spcPts val="600"/>
              </a:spcAft>
              <a:buSzPct val="125000"/>
              <a:buFont typeface="Wingdings" pitchFamily="2" charset="2"/>
              <a:buChar char="Ø"/>
              <a:defRPr/>
            </a:pPr>
            <a:r>
              <a:rPr lang="en-US" sz="2000" b="1" dirty="0" smtClean="0"/>
              <a:t>Establish goals/objectives</a:t>
            </a:r>
          </a:p>
          <a:p>
            <a:pPr marL="914400" lvl="1" indent="-457200">
              <a:spcBef>
                <a:spcPts val="600"/>
              </a:spcBef>
              <a:spcAft>
                <a:spcPts val="600"/>
              </a:spcAft>
              <a:buSzPct val="125000"/>
              <a:buFont typeface="Wingdings" pitchFamily="2" charset="2"/>
              <a:buChar char="Ø"/>
              <a:defRPr/>
            </a:pPr>
            <a:r>
              <a:rPr lang="en-US" sz="2000" b="1" dirty="0" smtClean="0"/>
              <a:t>Tabulate your </a:t>
            </a:r>
            <a:r>
              <a:rPr kumimoji="0" lang="en-US" sz="2000" b="1" i="0" u="none" strike="noStrike" kern="1200" cap="none" spc="0" normalizeH="0" baseline="0" noProof="0" dirty="0" smtClean="0">
                <a:ln>
                  <a:noFill/>
                </a:ln>
                <a:solidFill>
                  <a:schemeClr val="tx1"/>
                </a:solidFill>
                <a:effectLst/>
                <a:uLnTx/>
                <a:uFillTx/>
                <a:latin typeface="+mn-lt"/>
                <a:ea typeface="+mn-ea"/>
                <a:cs typeface="+mn-cs"/>
              </a:rPr>
              <a:t>current resources  </a:t>
            </a:r>
            <a:endParaRPr lang="en-US" sz="2000" b="1" dirty="0" smtClean="0"/>
          </a:p>
          <a:p>
            <a:pPr marL="914400" lvl="1" indent="-457200">
              <a:spcBef>
                <a:spcPts val="600"/>
              </a:spcBef>
              <a:spcAft>
                <a:spcPts val="600"/>
              </a:spcAft>
              <a:buSzPct val="125000"/>
              <a:buFont typeface="Wingdings" pitchFamily="2" charset="2"/>
              <a:buChar char="Ø"/>
              <a:defRPr/>
            </a:pPr>
            <a:r>
              <a:rPr lang="en-US" sz="2000" b="1" dirty="0" smtClean="0"/>
              <a:t>Conduct a SWOT analysis</a:t>
            </a:r>
          </a:p>
          <a:p>
            <a:pPr marL="914400" lvl="1" indent="-457200">
              <a:spcBef>
                <a:spcPts val="600"/>
              </a:spcBef>
              <a:spcAft>
                <a:spcPts val="600"/>
              </a:spcAft>
              <a:buSzPct val="125000"/>
              <a:buFont typeface="Wingdings" pitchFamily="2" charset="2"/>
              <a:buChar char="Ø"/>
              <a:defRPr/>
            </a:pPr>
            <a:endParaRPr lang="en-US" sz="800" b="1" dirty="0" smtClean="0"/>
          </a:p>
          <a:p>
            <a:pPr marL="457200" marR="0" lvl="0" indent="-457200" defTabSz="914400" rtl="0" eaLnBrk="1" fontAlgn="auto" latinLnBrk="0" hangingPunct="1">
              <a:lnSpc>
                <a:spcPct val="100000"/>
              </a:lnSpc>
              <a:spcBef>
                <a:spcPts val="600"/>
              </a:spcBef>
              <a:spcAft>
                <a:spcPts val="600"/>
              </a:spcAft>
              <a:buSzPct val="125000"/>
              <a:buFont typeface="Wingdings" pitchFamily="2" charset="2"/>
              <a:buChar char="ü"/>
              <a:tabLst/>
              <a:defRPr/>
            </a:pPr>
            <a:r>
              <a:rPr lang="en-US" sz="2400" dirty="0" smtClean="0"/>
              <a:t>Determine Optimal Economic Development Model</a:t>
            </a:r>
          </a:p>
          <a:p>
            <a:pPr marL="914400" lvl="1" indent="-457200">
              <a:spcBef>
                <a:spcPts val="600"/>
              </a:spcBef>
              <a:spcAft>
                <a:spcPts val="600"/>
              </a:spcAft>
              <a:buSzPct val="125000"/>
              <a:buFont typeface="Wingdings" pitchFamily="2" charset="2"/>
              <a:buChar char="Ø"/>
              <a:defRPr/>
            </a:pPr>
            <a:r>
              <a:rPr lang="en-US" sz="2000" b="1" dirty="0" smtClean="0"/>
              <a:t>Determine Selection Criteria and their importance</a:t>
            </a:r>
          </a:p>
          <a:p>
            <a:pPr marL="914400" lvl="1" indent="-457200">
              <a:spcBef>
                <a:spcPts val="600"/>
              </a:spcBef>
              <a:spcAft>
                <a:spcPts val="600"/>
              </a:spcAft>
              <a:buSzPct val="125000"/>
              <a:buFont typeface="Wingdings" pitchFamily="2" charset="2"/>
              <a:buChar char="Ø"/>
              <a:defRPr/>
            </a:pPr>
            <a:r>
              <a:rPr lang="en-US" sz="2000" b="1" dirty="0" smtClean="0"/>
              <a:t>Conduct Decision Matrix Process</a:t>
            </a:r>
          </a:p>
          <a:p>
            <a:pPr marL="914400" lvl="1" indent="-457200">
              <a:spcBef>
                <a:spcPts val="600"/>
              </a:spcBef>
              <a:spcAft>
                <a:spcPts val="600"/>
              </a:spcAft>
              <a:buSzPct val="125000"/>
              <a:buFont typeface="Wingdings" pitchFamily="2" charset="2"/>
              <a:buChar char="Ø"/>
              <a:defRPr/>
            </a:pPr>
            <a:endParaRPr lang="en-US" sz="800" b="1" dirty="0" smtClean="0"/>
          </a:p>
          <a:p>
            <a:pPr marL="457200" lvl="0" indent="-457200">
              <a:spcBef>
                <a:spcPts val="600"/>
              </a:spcBef>
              <a:spcAft>
                <a:spcPts val="600"/>
              </a:spcAft>
              <a:buSzPct val="125000"/>
              <a:buFont typeface="Wingdings" pitchFamily="2" charset="2"/>
              <a:buChar char="ü"/>
              <a:defRPr/>
            </a:pPr>
            <a:r>
              <a:rPr lang="en-US" sz="2400" dirty="0" smtClean="0"/>
              <a:t>Develop Business Plan  </a:t>
            </a:r>
          </a:p>
          <a:p>
            <a:pPr marL="914400" lvl="1" indent="-457200">
              <a:spcBef>
                <a:spcPts val="600"/>
              </a:spcBef>
              <a:spcAft>
                <a:spcPts val="600"/>
              </a:spcAft>
              <a:buSzPct val="125000"/>
              <a:buFont typeface="Wingdings" pitchFamily="2" charset="2"/>
              <a:buChar char="Ø"/>
              <a:defRPr/>
            </a:pPr>
            <a:r>
              <a:rPr lang="en-US" sz="2000" b="1" dirty="0" smtClean="0"/>
              <a:t>Execute on Plan</a:t>
            </a:r>
            <a:endParaRPr lang="en-US" sz="2000" dirty="0" smtClean="0"/>
          </a:p>
          <a:p>
            <a:pPr marL="274320" marR="0" lvl="0" indent="-274320" defTabSz="914400" rtl="0" eaLnBrk="1" fontAlgn="auto" latinLnBrk="0" hangingPunct="1">
              <a:lnSpc>
                <a:spcPct val="100000"/>
              </a:lnSpc>
              <a:spcBef>
                <a:spcPts val="600"/>
              </a:spcBef>
              <a:spcAft>
                <a:spcPts val="600"/>
              </a:spcAft>
              <a:buSzPct val="125000"/>
              <a:buFont typeface="Wingdings" pitchFamily="2" charset="2"/>
              <a:buChar char="ü"/>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6" name="Picture 3"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pic>
        <p:nvPicPr>
          <p:cNvPr id="7" name="Picture 6" descr="images.jpg"/>
          <p:cNvPicPr>
            <a:picLocks noChangeAspect="1"/>
          </p:cNvPicPr>
          <p:nvPr/>
        </p:nvPicPr>
        <p:blipFill>
          <a:blip r:embed="rId4" cstate="print"/>
          <a:stretch>
            <a:fillRect/>
          </a:stretch>
        </p:blipFill>
        <p:spPr>
          <a:xfrm>
            <a:off x="381000" y="228600"/>
            <a:ext cx="1523999" cy="97347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sp>
        <p:nvSpPr>
          <p:cNvPr id="11" name="TextBox 10"/>
          <p:cNvSpPr txBox="1"/>
          <p:nvPr/>
        </p:nvSpPr>
        <p:spPr>
          <a:xfrm>
            <a:off x="2057400" y="304800"/>
            <a:ext cx="5410200" cy="861774"/>
          </a:xfrm>
          <a:prstGeom prst="rect">
            <a:avLst/>
          </a:prstGeom>
          <a:noFill/>
        </p:spPr>
        <p:txBody>
          <a:bodyPr wrap="square" rtlCol="0">
            <a:spAutoFit/>
          </a:bodyPr>
          <a:lstStyle/>
          <a:p>
            <a:pPr algn="ctr"/>
            <a:r>
              <a:rPr lang="en-US" sz="3200" dirty="0" smtClean="0">
                <a:solidFill>
                  <a:srgbClr val="C00000"/>
                </a:solidFill>
              </a:rPr>
              <a:t>Types of Capital</a:t>
            </a:r>
          </a:p>
          <a:p>
            <a:endParaRPr lang="en-US" dirty="0"/>
          </a:p>
        </p:txBody>
      </p:sp>
      <p:sp>
        <p:nvSpPr>
          <p:cNvPr id="21" name="AutoShape 3"/>
          <p:cNvSpPr>
            <a:spLocks noChangeArrowheads="1"/>
          </p:cNvSpPr>
          <p:nvPr/>
        </p:nvSpPr>
        <p:spPr bwMode="auto">
          <a:xfrm>
            <a:off x="838200" y="2743200"/>
            <a:ext cx="2209800" cy="914400"/>
          </a:xfrm>
          <a:prstGeom prst="roundRect">
            <a:avLst>
              <a:gd name="adj" fmla="val 16667"/>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r>
              <a:rPr lang="en-US" dirty="0" smtClean="0"/>
              <a:t>Knowledge,</a:t>
            </a:r>
          </a:p>
          <a:p>
            <a:r>
              <a:rPr lang="en-US" dirty="0" smtClean="0"/>
              <a:t>skills, education</a:t>
            </a:r>
            <a:endParaRPr lang="en-US" dirty="0"/>
          </a:p>
        </p:txBody>
      </p:sp>
      <p:sp>
        <p:nvSpPr>
          <p:cNvPr id="19458" name="AutoShape 2"/>
          <p:cNvSpPr>
            <a:spLocks noChangeArrowheads="1"/>
          </p:cNvSpPr>
          <p:nvPr/>
        </p:nvSpPr>
        <p:spPr bwMode="auto">
          <a:xfrm>
            <a:off x="3581400" y="1828800"/>
            <a:ext cx="1981200" cy="447675"/>
          </a:xfrm>
          <a:prstGeom prst="roundRect">
            <a:avLst>
              <a:gd name="adj" fmla="val 16667"/>
            </a:avLst>
          </a:prstGeom>
          <a:solidFill>
            <a:srgbClr val="9BBB59"/>
          </a:soli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pPr algn="ctr"/>
            <a:r>
              <a:rPr lang="en-US" dirty="0" smtClean="0"/>
              <a:t> </a:t>
            </a:r>
            <a:r>
              <a:rPr lang="en-US" sz="2000" dirty="0" smtClean="0"/>
              <a:t>Natural</a:t>
            </a:r>
            <a:r>
              <a:rPr lang="en-US" dirty="0" smtClean="0"/>
              <a:t> Capital</a:t>
            </a:r>
            <a:endParaRPr lang="en-US" dirty="0"/>
          </a:p>
        </p:txBody>
      </p:sp>
      <p:sp>
        <p:nvSpPr>
          <p:cNvPr id="26" name="AutoShape 2"/>
          <p:cNvSpPr>
            <a:spLocks noChangeArrowheads="1"/>
          </p:cNvSpPr>
          <p:nvPr/>
        </p:nvSpPr>
        <p:spPr bwMode="auto">
          <a:xfrm>
            <a:off x="914400" y="2133600"/>
            <a:ext cx="2133600" cy="600075"/>
          </a:xfrm>
          <a:prstGeom prst="roundRect">
            <a:avLst>
              <a:gd name="adj" fmla="val 16667"/>
            </a:avLst>
          </a:prstGeom>
          <a:solidFill>
            <a:srgbClr val="9BBB59"/>
          </a:soli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pPr algn="ctr"/>
            <a:r>
              <a:rPr lang="en-US" sz="2000" dirty="0" smtClean="0"/>
              <a:t> Cultural Capital</a:t>
            </a:r>
            <a:endParaRPr lang="en-US" sz="2000" dirty="0"/>
          </a:p>
        </p:txBody>
      </p:sp>
      <p:sp>
        <p:nvSpPr>
          <p:cNvPr id="27" name="AutoShape 2"/>
          <p:cNvSpPr>
            <a:spLocks noChangeArrowheads="1"/>
          </p:cNvSpPr>
          <p:nvPr/>
        </p:nvSpPr>
        <p:spPr bwMode="auto">
          <a:xfrm>
            <a:off x="6096000" y="2133600"/>
            <a:ext cx="2133600" cy="533400"/>
          </a:xfrm>
          <a:prstGeom prst="roundRect">
            <a:avLst>
              <a:gd name="adj" fmla="val 16667"/>
            </a:avLst>
          </a:prstGeom>
          <a:solidFill>
            <a:srgbClr val="9BBB59"/>
          </a:soli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pPr algn="ctr"/>
            <a:r>
              <a:rPr lang="en-US" dirty="0" smtClean="0"/>
              <a:t> </a:t>
            </a:r>
            <a:r>
              <a:rPr lang="en-US" sz="2000" dirty="0" smtClean="0"/>
              <a:t>Physical</a:t>
            </a:r>
            <a:r>
              <a:rPr lang="en-US" dirty="0" smtClean="0"/>
              <a:t> Capital</a:t>
            </a:r>
            <a:endParaRPr lang="en-US" dirty="0"/>
          </a:p>
        </p:txBody>
      </p:sp>
      <p:sp>
        <p:nvSpPr>
          <p:cNvPr id="28" name="AutoShape 2"/>
          <p:cNvSpPr>
            <a:spLocks noChangeArrowheads="1"/>
          </p:cNvSpPr>
          <p:nvPr/>
        </p:nvSpPr>
        <p:spPr bwMode="auto">
          <a:xfrm>
            <a:off x="914400" y="4038600"/>
            <a:ext cx="2286000" cy="609600"/>
          </a:xfrm>
          <a:prstGeom prst="roundRect">
            <a:avLst>
              <a:gd name="adj" fmla="val 16667"/>
            </a:avLst>
          </a:prstGeom>
          <a:solidFill>
            <a:srgbClr val="9BBB59"/>
          </a:soli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pPr algn="ctr"/>
            <a:r>
              <a:rPr lang="en-US" sz="2000" dirty="0" smtClean="0"/>
              <a:t> Social Capital</a:t>
            </a:r>
            <a:endParaRPr lang="en-US" sz="2000" dirty="0"/>
          </a:p>
        </p:txBody>
      </p:sp>
      <p:sp>
        <p:nvSpPr>
          <p:cNvPr id="29" name="AutoShape 2"/>
          <p:cNvSpPr>
            <a:spLocks noChangeArrowheads="1"/>
          </p:cNvSpPr>
          <p:nvPr/>
        </p:nvSpPr>
        <p:spPr bwMode="auto">
          <a:xfrm>
            <a:off x="3581400" y="4495800"/>
            <a:ext cx="2133600" cy="523875"/>
          </a:xfrm>
          <a:prstGeom prst="roundRect">
            <a:avLst>
              <a:gd name="adj" fmla="val 16667"/>
            </a:avLst>
          </a:prstGeom>
          <a:solidFill>
            <a:srgbClr val="9BBB59"/>
          </a:soli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pPr algn="ctr"/>
            <a:r>
              <a:rPr lang="en-US" dirty="0" smtClean="0"/>
              <a:t> </a:t>
            </a:r>
            <a:r>
              <a:rPr lang="en-US" sz="2000" dirty="0" smtClean="0"/>
              <a:t>Human</a:t>
            </a:r>
            <a:r>
              <a:rPr lang="en-US" dirty="0" smtClean="0"/>
              <a:t> </a:t>
            </a:r>
            <a:r>
              <a:rPr lang="en-US" sz="2000" dirty="0" smtClean="0"/>
              <a:t>Capital</a:t>
            </a:r>
            <a:endParaRPr lang="en-US" dirty="0"/>
          </a:p>
        </p:txBody>
      </p:sp>
      <p:sp>
        <p:nvSpPr>
          <p:cNvPr id="30" name="AutoShape 2"/>
          <p:cNvSpPr>
            <a:spLocks noChangeArrowheads="1"/>
          </p:cNvSpPr>
          <p:nvPr/>
        </p:nvSpPr>
        <p:spPr bwMode="auto">
          <a:xfrm>
            <a:off x="6019800" y="4038600"/>
            <a:ext cx="2362200" cy="609600"/>
          </a:xfrm>
          <a:prstGeom prst="roundRect">
            <a:avLst>
              <a:gd name="adj" fmla="val 16667"/>
            </a:avLst>
          </a:prstGeom>
          <a:solidFill>
            <a:srgbClr val="9BBB59"/>
          </a:soli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pPr algn="ctr"/>
            <a:r>
              <a:rPr lang="en-US" dirty="0" smtClean="0"/>
              <a:t> </a:t>
            </a:r>
            <a:r>
              <a:rPr lang="en-US" sz="2000" dirty="0" smtClean="0"/>
              <a:t>Economic</a:t>
            </a:r>
            <a:r>
              <a:rPr lang="en-US" dirty="0" smtClean="0"/>
              <a:t> </a:t>
            </a:r>
            <a:r>
              <a:rPr lang="en-US" sz="2000" dirty="0" smtClean="0"/>
              <a:t>Capital</a:t>
            </a:r>
            <a:endParaRPr lang="en-US" dirty="0"/>
          </a:p>
        </p:txBody>
      </p:sp>
      <p:sp>
        <p:nvSpPr>
          <p:cNvPr id="31" name="AutoShape 3"/>
          <p:cNvSpPr>
            <a:spLocks noChangeArrowheads="1"/>
          </p:cNvSpPr>
          <p:nvPr/>
        </p:nvSpPr>
        <p:spPr bwMode="auto">
          <a:xfrm>
            <a:off x="3581400" y="2286000"/>
            <a:ext cx="1981200" cy="914400"/>
          </a:xfrm>
          <a:prstGeom prst="roundRect">
            <a:avLst>
              <a:gd name="adj" fmla="val 16667"/>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r>
              <a:rPr lang="en-US" dirty="0" smtClean="0"/>
              <a:t>Natural ecosystem goods and resources</a:t>
            </a:r>
            <a:endParaRPr lang="en-US" dirty="0"/>
          </a:p>
        </p:txBody>
      </p:sp>
      <p:sp>
        <p:nvSpPr>
          <p:cNvPr id="32" name="AutoShape 3"/>
          <p:cNvSpPr>
            <a:spLocks noChangeArrowheads="1"/>
          </p:cNvSpPr>
          <p:nvPr/>
        </p:nvSpPr>
        <p:spPr bwMode="auto">
          <a:xfrm>
            <a:off x="6096000" y="2667000"/>
            <a:ext cx="2133600" cy="838200"/>
          </a:xfrm>
          <a:prstGeom prst="roundRect">
            <a:avLst>
              <a:gd name="adj" fmla="val 16667"/>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r>
              <a:rPr lang="en-US" dirty="0" smtClean="0"/>
              <a:t>Property, plant, and equipment</a:t>
            </a:r>
          </a:p>
          <a:p>
            <a:endParaRPr lang="en-US" dirty="0"/>
          </a:p>
        </p:txBody>
      </p:sp>
      <p:sp>
        <p:nvSpPr>
          <p:cNvPr id="33" name="AutoShape 3"/>
          <p:cNvSpPr>
            <a:spLocks noChangeArrowheads="1"/>
          </p:cNvSpPr>
          <p:nvPr/>
        </p:nvSpPr>
        <p:spPr bwMode="auto">
          <a:xfrm>
            <a:off x="6019800" y="4648200"/>
            <a:ext cx="2362200" cy="1143000"/>
          </a:xfrm>
          <a:prstGeom prst="roundRect">
            <a:avLst>
              <a:gd name="adj" fmla="val 16667"/>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r>
              <a:rPr lang="en-US" dirty="0" smtClean="0"/>
              <a:t>Market value of  your assets and liabilities</a:t>
            </a:r>
            <a:endParaRPr lang="en-US" dirty="0"/>
          </a:p>
        </p:txBody>
      </p:sp>
      <p:sp>
        <p:nvSpPr>
          <p:cNvPr id="34" name="AutoShape 3"/>
          <p:cNvSpPr>
            <a:spLocks noChangeArrowheads="1"/>
          </p:cNvSpPr>
          <p:nvPr/>
        </p:nvSpPr>
        <p:spPr bwMode="auto">
          <a:xfrm>
            <a:off x="3581400" y="5029200"/>
            <a:ext cx="2133600" cy="1066800"/>
          </a:xfrm>
          <a:prstGeom prst="roundRect">
            <a:avLst>
              <a:gd name="adj" fmla="val 16667"/>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r>
              <a:rPr lang="en-US" dirty="0" smtClean="0"/>
              <a:t>Competency and knowledge resources</a:t>
            </a:r>
            <a:endParaRPr lang="en-US" dirty="0"/>
          </a:p>
        </p:txBody>
      </p:sp>
      <p:sp>
        <p:nvSpPr>
          <p:cNvPr id="35" name="AutoShape 3"/>
          <p:cNvSpPr>
            <a:spLocks noChangeArrowheads="1"/>
          </p:cNvSpPr>
          <p:nvPr/>
        </p:nvSpPr>
        <p:spPr bwMode="auto">
          <a:xfrm>
            <a:off x="914400" y="4648200"/>
            <a:ext cx="2286000" cy="1219200"/>
          </a:xfrm>
          <a:prstGeom prst="roundRect">
            <a:avLst>
              <a:gd name="adj" fmla="val 16667"/>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r>
              <a:rPr lang="en-US" dirty="0" smtClean="0"/>
              <a:t>Networks of influence &amp; support</a:t>
            </a:r>
            <a:endParaRPr lang="en-US" dirty="0"/>
          </a:p>
        </p:txBody>
      </p:sp>
      <p:pic>
        <p:nvPicPr>
          <p:cNvPr id="17" name="Picture 16" descr="images.jpg"/>
          <p:cNvPicPr>
            <a:picLocks noChangeAspect="1"/>
          </p:cNvPicPr>
          <p:nvPr/>
        </p:nvPicPr>
        <p:blipFill>
          <a:blip r:embed="rId4" cstate="print"/>
          <a:stretch>
            <a:fillRect/>
          </a:stretch>
        </p:blipFill>
        <p:spPr>
          <a:xfrm>
            <a:off x="381000" y="228600"/>
            <a:ext cx="1523999" cy="97347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sp>
        <p:nvSpPr>
          <p:cNvPr id="28674" name="AutoShape 2" descr="data:image/jpg;base64,/9j/4AAQSkZJRgABAQAAAQABAAD/2wCEAAkGBhQQERUUEBQUFBQVFBQUFBUVFRQUFRQUFBUVFRQUFBQXHCYeFxkjGRQUHy8gIycpLCwsFR4xNTAqNSYrLCkBCQoKDgwOGg8PGi8kHB8sLCwsLCwsLC8sKSksKSwpLCwsLC8sKiwsLCksLCksLCwsLCwpLCwsLCkpLCwsKSwpLP/AABEIALcBFAMBIgACEQEDEQH/xAAbAAABBQEBAAAAAAAAAAAAAAADAAECBAUGB//EAEUQAAIBAgQCBwUECAUBCQAAAAECEQADBBIhMUFRBQYTImFxkTJCgaGxI3LB8AcUM1JigpLRFlOywvEVJENjc4OTorPh/8QAGQEAAwEBAQAAAAAAAAAAAAAAAAECAwQF/8QAKREBAQACAQQCAgEDBQAAAAAAAAECESEDEjFRE0EiYfBxkbEyQlKBof/aAAwDAQACEQMRAD8AGaVPSrVkalSpUgenFNSpg9OBUakKQPlq/wBFdMPhjGrWveTcrzZOXlsfA61SFSFVCrvrN1XUMhDKRII2g61OKodXsL2eHQc8z/1sWA+ClR8K0YrrnhzWaqEU0VOKaKaUCKjFEIpooATmATyBPwAk/IUDA3u0tIx3ZFJ4GYGaRw1mqnWV/sGthc7OrQpJAyqAWYkbAEqPN1nSardUbxFhbToLbooYAGQ9tyctwGT7wYEcCORFT3flpWvx22iKYipxUapKBFMRUyKYigBxTEVMimIpkGRTEVMimIoAZFRIohFRIpkGRTEUQiokUEGRUSKIRTEUyBIqJWjEVAigBEUqnFKmlzFKlTV5r0j01KlQD0qanoBVIVGpCmEhUhURT0yatvpS/hreYmbYMg3BcKQdlzZSUUeBgcuFamC63WnAN0G1/HIuWT49qvsj/wAwJWnhr5VVB07qjvDLpA98Sv0rLHV+xcQPDWXOY9pbOSZZt90b4iaU62rrf9+BenjlN3j+nLdRgwBUgg6ggggjmCNCKUVyD9XsRhmzYZ5BJJ7LKhbmXsvNt/PfkKs3Ost5AA6oWGjEq6SfuFu75VvOrPuMb0r9WV0pFRNcy3W64CD2QZNcwV1B1iCC50jXTWZ8KDhusJugpiXQK7ENlRky2pc5G1OZmGRCVJABYztT+XEviyaOPti5h7txtO0XubgrbUE2vIsTm87oBnLFTudHlLNlrPeuWEBQDTtUKjtLWp98AETs6oeFN0n1hsm0+S4rMQQAA3Hjt+dKzumutLW7NpsKbbMdHTKSVAXiJGUToN9qnLPHG7qscMrNOiw2IW6iuhzK6hlO0g6jTgfDhtU4rm+rPTJdu8otrfdyqz7F8DNcEHVVuDM4n3lu695a6citccplNxllNXVDimIqcUxFUQZFMRUyKYigg4piKmRTRQAyKYipkU0UAMiokUQimIpkGRUSKIRUSKAGRUSKIRUSKZBRSqZFKmlydNSpV5z0SpUxpUA9PUacUA9OKYU4phMU9NTzTJ6NZcwCIYaaqeH0+dVcBbXs03Vio1ErM6+TfOuIwOIghrTFZGhRmUHUe6QJHiRW9genXRQpKuogCYGg8V0PpWHfvKW+r5/6/pf8q7NSyL+KvG1LAZpYjQ5TqW1MCCPs+Vc50ldZ3JeJ4wABpp+Fbv8A1BGRxqrRm3BEByx0B1gMOHCuexvtfL04fDb4UdOakPJUdRQzU2NDJreMz0oqINPQEuzHKrNnFXE9i46jkGMem1V1ogpG2ejesDKftyWUx3h7u+pXiPLlsa6Ma7VwyV2FpiptqmXs8pU7z3EGXKdo4GeVbdPK/bHqSfQmJfKpjfWOMaamOMDX0HGqfRWJdkU3YzMCQQANiZWBsQBPiJ3gk3XBIYiNiBO2XjqNp+gFAwGHHYW12+zT2eDAAyPGdfOtftn9LBFRIp7TzofaGhjbwI8Dw+I3BqRFNIZFRIopFQcwCTsASfIammECKiRRCKiRQAyKYiiEVGKAGRUSKKRUCKZBkUqlFKhLjqanpq4HoFTU9MaAVKmpUwlTzUacUEJR8FY7S4ibZmVZ5ZiBPzquDWj1fWcTa++D6Sfwpwq1ukOgLYxFu3ble0UyfaPdkjf7p9TWZd6sX+0uCzc7ykEoSCIOzIG4Hz0mumxWuPtDlaY/K5/erPS1ooVvoJNvRwPftH2h5jcUsuljd39lj1LNRxuBweItm6L9vL9ke/qAZdBEbcZ0PCodICGI/P5/tXWdY8QOxUqZVzoRsQVzA/SuSx3tGajsmF1Gky7ptTY0MmptQzVwiBpxUadaZCrU1oQNEBoAqVD9bddiQJkAEqvkVGh8edSQ1UuNS1L5OWzwtP0veggXGEgic9xokRoGYrx5VdwvWq7bUKFtEAZRIuE+cl96w5pwaek22+W+vWu5IJt2zw0LLI5az5/k1ctdagfatkeTBvwFcyho61Xfl7Lsx9O2wuKW6oZCCOPMHkeRqt04xGHuxubbKNAZLDKBB041W6sJ3XMcUE/Bo+pq30pqI5KzeZgqgHnLnwKCte7eO6x1rLg3Rd5ntKXENswmdRtJgakZW296rJFU8Ni7bKLllgyABLmWdAo3IOoKzrIkqTyWr5FXPCKGRUSKncMAnkCfQTTAyARxAPrTIMiokUUiokUAKKVTilTLTh6VKmmuF3FTUiajNMj0hTTSoCVSFQmpA0wmK0+rk/rKFRJGcxrrCMY0rKFbXVVoxAYe6jsfugQ0eME0yretX2bHgtbZStk92VYxp3tx+9tvW6cQuzGPBwVn+oCazcOk9IXf4bIH/wBdbcVWLLJxnTds2gLXuBi9o/wtuvwafWsDE3Mxmur64oF7OABOc6AD9yuRuVjZqt8eYAxoZqbVA04KapCo0hVEIKIKEKmpoAqGql01ZQ1UuGkAyakpqBNODTJYQ0dKrIasIaDif60bTq6gEgMBJMaxqVBg/Gliem7jgiFBMwYHdJn2Rl/iPrQMc3s/H8KqZqCb3RPWFcOuVMPbAJzNFxxmbKqlttD3RtVmz1qI07IZZOUBz3V4LJXUDYeEVzatRUNOWzwVkvl0t7p5Ltt0KsmZHEkgjVTxHE7fGtLotSLSIxlkVVJIAJyjLMDQbVy2DEsAASTIAEySQQAIrpruJZH71tgCyhSJbUomcMQCuWdCc26TBqsc+fyqb07eMYukVEipJdDbEH4gn0FORW+2AUUqnFKgtOAmok05NCZ65HakWps1Dz0s1NOxJp5oeanBoCYNSBqApxQBBWn0LjUsm41x8gNplBgnV3QaAanTMfIGsoUHpF4tkmi8QPSOhOkrV7F3rlt1ZXAFszGeMs5QdTGU10UV57+jYiLR3+zuRG5JC7ep9K7+5iAvtaeZQb+bVOGc1yWePPDm+uifsz4OPXKfwPpXHXa7frFcF61K8NRtII1g/wApauGvGpuUt3GmOOpoB6gakxqBqoKVODUZpTVJEmpA0IGpqaCGWqlyrKmq12lVQE1JaiadaZDoaOhqsho6tQEcefZ+P4VTmrOOOi/H8KqTQBloyGq6mjWzQQ7nunyNVEA5D0FWXPdPkaqIaRrdpQeArueiyTZQkkkruSSTqdya4Wya7voYfYW/u/7jV4eUdTwPFKiRSrbbDTxa50teB72mUAMOzAGzMSTOrTA35cIomF6RZhqePLfWKNjnOUqACS1wgSdWDQo5agjjxnaazejASJZhLnMFGkD2o8YBXUafGa45lY7LjK1P1n5/n8KOlyuVudJNcuLGZLYOh2zRpqTsJ/H4dDYuTWsylRcbF0NU1NBQ0QGghAakDQgakDTAoNCxuLu20myAWkDvKzLuNwusb7ch8ZisvrB0+MKqyrNnzRBURljfMD+9wrPqf6V4eW6es62/aUSAhEqR3nB9n0PIxz1o2H67Wrg+0UFkyyUuXEMnTTOgA3Okmub6Z6fXClA5Jz2w4yZX2AkEi4NfhxrSbtOatljirQSJGgB4HnXFuzzHVqfTtejcWt7DM9rOFzkfaMjGQqnQoTpqPnXM4jc1vdXrpOAlok3Lu3hC/hXPXzqfM1tgzyBNQJqTGhM1bRlUpppqriselsDOwEzAmTp4DUUrGNV/ZIP19DWkRVsGiA0BWoimghlNBu0RTQ7tTkqK7UgaZqQNMDoaMpqsrUZWoJHHNovx/Cqmap9LXiuTKhaSZgqI9nU5iJ+HKgTSUsKaKpqujUYGmlYc90+Rqoho5bunyP0qrbaka7aNd/0EP+z2/I/6mrz201dX0F07Fp0t287WSucBgpJuyUjumeUk05dFcblxHSxTVhnrZG+GxE+CZvmNKVV3z2j48vTz3GWj2hdfdUaQG1fRmEssHKijjx03nP6Jw7LbGeCTBUxqqECFzfDbxrU6SQgM6GDlIYRMgBtRyIk+Y+FAsLltrqW9jeNBl4QBzrGNlXHYVSpzREGfLc/3rP6Lw9w5ZZsgMidCY1Akbj+2lbs04iqx48Flz5TSiA0IOOdOLg5iriBZqQNCD1INTAymub66dGXb5tdlbZwA4JA0BOXQ/AE10SmrK34AEMdSdASBKxJO3P8AJrPqXUXh5ch1+wL3MRaFtHZezKghWYElm046xHqPOuwugKrlVAJEzL8oB1bkBWcgNtx2hUG7dEESASSBGoGvtGKsYS09y4yMoVm7LvBmcS427wGi6DSOO1YbaadP0BeJwInfM7f1MQT/AFK1YN1tTWxgyLdi0s6ZLiMdRr2r3En4XI+PhWG9GKqgxoNw0U0K4K1jNi9KWA51WTIWddBvvOmhNC6K7jlTInadQYAJAadSARoeA9NBxLfEn4hVX6n5VTxeCLlwsasuu0EKpzCOIk0Sc7FvGmzbajA1SwdnIsSSeJJkk8z+eFWga2YrCGhYhoqVo60LpFTlaN4MefD51nndVpjNqT4mdvzFBv8ASQRSTsBJ4mJA+pqr0dhGIJuSDJ0EiTtLCfKRrV18ICOR2kfnWlMrTuKzh74YBhsQCPIiR8jVpGrLwFhkkMS0mcx34CDWgrVpOUXhDpF9F+P4VSW7Relbmi/zf7a5vHYjMwUHXlzB4b7/ANqm8KnLpkejo1c9hrTZBrqCTrxgxy051c6Jxm1tyc42zEFmGskx5b+XE6vZabTHut5H6VST41ZZ+6fI/SqiGgJJ0igYBmIlgonizbDzrsOjOiba2xfzLmcKjr3ZbJdhWIncKSJiYMcq4LGYEsZQwfhqRsddj4jWgdKYJptX7iBS+ZcwadbaQYWNNIM6/hWeVU9Cv9HqW9kH4A/hSryexcxDKGQSDMGF4Eg/MGlWS+fTqekMcClwD/LeP6TSRYEcMzR5QD+J9Ko4u2cjGGjK0SDGojQ8eFHe8xEqhnO4jjGgJrfhmtClQ0Vo1U6VMg/umqSlSmoGeXzH96Qk7QfLX6A1W4SdSUCgtbc8I8dfjwozoAfaGvCNfrzp3RCoorPxpl2XvA90KVYjLI3McJnx1rR/VmABhsrey2uU7n2oy8DpNAxWFJRHUXBbuNozKQrkFfgTrz4HkY5+pljlxG+EuN3VQ9LMYe2oQ2ltCBmKl1uGW7xJ1BAPxqfRePt2jcZ7LM9wyxW7k4yN0LTJOpaaLhcHmDezqRxBHdyvuN/aFSsYFkLPeZOzzCAozELMEbD8mvNy+Tjtv827penzufzQl/rSQmRLKqoBAzXHY6kmTrG54AbCqOD6euElGgq0kaCVgHQERp5zVy3cs4gsq24IdjAJUgSQBJMRp5jUa0AdFZCDlOpiCV0G8jw4U8Pk7pujL4+28LytpQb9yBIP4/HxqLgxqpHATG+nIxQezbUFSN9TESZ1GtejLHDdq6kq4gllOgOkiNdwNRP0qwm7fe/2pQriMuTTc8x4a70S2DLffPHwFaYoyGH52qYag543Kj+b/wDKY31ic6D1P0qtxOqu2SZ50sU8qpB3HmDInUco0/5oWEKvpmzd1iSIAAtgZmY8NfyKaxAW2sqZySDck6xIKk6b7Vj1LGuEplAj86maaKGtxJIz29MxjOJGUGSR4RJ5RUxdUk/a2xCZz3hqIMN93TejGwZSnmnDVSPSVr/NQwCTlkwBxPKoDpuzMS5P8K8+Ik+Fad2MR203TN6Mm3vE7zuo/EVk9lmIygb6n/5H6CtDpC2bmUqDlyuokiSdDr8LZqth8E8xGp1EmNAMx1PhBqbZvlWuOF7D/i3+o1YQCZgTz4/nWqtuyyg6CAX1kGSHacuve+FXLdqTAMnXhG2tXuM9UUv3T5Gq6NQ8RfKnKeRO/io1Ea+1TK9HkeFpWqhf6Pa7dCB7YSMxzZyUJBBD5VJ1B0iR5US/ehTHKqGOdVt2mI2k6QCe4NyfKpznBymfoa7a7q4lANYh7yg6mSAVHHwpVzN28SxPMk+utPWLV6P0vh4/VkJH29uyzcAguXikDkAADr40XpCyFuAWTnXsw7sO9BYBmEiIAJgnhFZV/pUXQhJ7RFWyinSFC3VOTTUiM28TmrRHWJezuhCMt23ZX2EURabw9kzx4yZ1NPHfj+fQy0p32vR3GBZntgAgBQGUO2wmIMTvVZrt3tFBzBMyzt7MiZIHKdaLfxKsglLgEKZt5lBYLAYxvxnWqhAcqbOFfMCGzIuIaRrurMwjy5VhnM7fPj96bYXCTx/5tZxCk58hb3QvebScsnx96m6Pw95rTM8K3bItq2yu1y6Bu9tT7aA6EA6zBqviGvqsvYdFJHtW7lsSo0gmB471DCWMRcaLdq8W/dRT/pGp+M1W77TqeljBYO6pcXFaQUzypBScxAGfvoDHgD3RxArXGJIC2jZNpmyB+9cGfLd9vIfa2GpOkbCRGfcwWIQhsRZuIuwZ0K6kTlBPgD6Uw6Sa6iC4pyqwy5V73A93loOf1irk3EW6q10UAUFp7eXIbj3mWHz5AVVmInKkyJ1BzeyADJcRcLJZCzmKy0jNLABlMZhOo18yJp3xty3YyXsIis6FFusj23ZRrmXvZdOIiSAdxJF3C3mIsxh2yWsua52aw+YHKMxtkGZ0zZpjjtS1qceFXK5Zbvll2+iGCG3bbIUu9okuiwydm4GZjA3XXU93YxRcK2JxQdXAfgSb2HBDKQD3mKliZHPQaAVoYdbj3LrJds2mnivZqJChgFQAqe6u43BMTqXTq1jnYkYu06tba0chtHusZIL50IMwZidONYTLjTa48szBdE4hLoIsNmmAblubW27NEDXYg+oNRS84LqQ4ZMoKNmDFyzZiQNid4XTlpXQL1PxthWOHazLNmYnOVPlq2UDUwOdcv0hdxOGLdqyXWYgrFy26TxAT2gNTw1gbRSw8jJaa97zoRoBlOfKSpM+OsiSByoV1lEkDKcrQJZhtrJPtfKsrDdJY0tNu07HgBZNwDwjKa0/+r41gVuYJSPHCtbgxE5so+tbSyXllZtO1i7TBQQGyo3sOwZmYSC5JMQSNAFmDQO4R3mY5bpLJsChPeyuFaDA94RrsaoG5dLBXtWkA2zXLQC6zp2lz6a0K90mBmU2cK3eP2hlnMkn2keDvy4VV128VP+7lv3rFu4VayTC5jlYDMJUQvcUAGQdYjxqhiuhLiqxBVxmDko9swqzM96TvsNdKzrPTCr7VuyfH7VjtEak6eAjaj2OnLItFTh7bOQQLsuCpOzBJyyPKs8enzvTS58a2t9HWybsEbsWO0QLoE/0qx9fhQwV1/wBZ+2CgdpK54FyBc7sRDkRzkbUVun7eZStnZYabh757pDSAMsEMQB++dTpWZi8TZYkiyizvDufPc1tlLbxGWOpGhhb1s3bvZ94j9YkOEywVubMBqCdNSNDVq5dzKpS0yjsSApa01uQAMgTKqsdxm2I4CucQWh/3Ybwlz/pIo6YwIGC20AI1BBOn3XY/Sjtp7g6tbQqHwzrObOoZFLDu6KpWV2J1mfnT3sNbW4SbWJtglex7QBYgyRcOSHEfu5azzfB91B4BEX6CnGII2EfL6UTGi5T6atzpLugKzCM+gDcQ6TII1EkeTHyI8FjyhEMyd0wVts0lj7J1ECDvBg8OIorhrtzRVZjAbuyxgiRoJ51YfoPEga2n9BP9MzVW/tLS/wCoFUMNBbMGQ2xqGY97PM8eQieMVVOPuC4GS5bESNQxEER3kBYE/Cql7oTEJq1t19P71WfA3R7lzX+FvlprvRJ+yt/TVu4x7jSIcxHctlfeB2WeW8D+xEF/hYvHytXD/trDOGuDdXHmrCpHHXAMudwORY1c3PCdS+WnicU4BDW7g+8jL9RVS7jQUCOpIA0OgPn/AMc6ez07fWIdjAiAY003KwTtvWgOtBP7S0W/9a4J85DUrll6OY4+2Kt0+72keDN+FKtZekcHxwbz4Yh4+gpqnf6/n9z1+2dd6RZ2zM5duZLE6Eaa1dwOIZiMynYjNqB5cjVbE4667FmNxmJkk5pJ5mq7l5g5p5GZ9DVzGs7nj7W2v35MG5EmNWAjhxqAe7zP9Ua+u9VCr8VaOZ0HqaYHy+Z+gIrP4Vzrel79Zu/5hHP7T661DtDxcabCSY8tKqFvP0H1J/CmzeHqf7RT+GD5a1MPjsvtOWEaDvabbAjwp06XKtKtwKx2aMMp92GnSsvN5eh/E0/52H9qv45rW+E993v7b3+MbvZGyWJtkg5ctsAMCCGU5ZVhAggiKtW/0g3lsiyBbyAggFQTmBkNO8ggQeEaRXNKfP5D6U08ifWj4sdaHyZb22ekOtl7EMGukOwEAkSY5E7t8SaHhesN22SVVDIjvWlfT+cGsnXmfU02Wjsx9DuybjdZb/Ds0+7YwqfPswaFiOsmJbQ37nwfL8kNZMeFPNHx4+h3Ze1pukrpENdcjkblwj+1VXE76/yj8TTgVpYOzhT+2OIB00VUIj7wM/KnePovP2zFXz+ED8DSMePqP7V2/R/ROAf2GRjppdvFD/SIBMToJrcsdA2V27FD/Aiuee8NO3ERrWd6uvppOm8vWzOyk+WY/SrVnoa8/s2XP8rfia9MXH21ABuu0CTlyopMTso28PLeqt3G2SCy2AwG8rnj7xOvCfWp+W+lfHPbg36CvW9Ws+oB+SmqrYd59hl8Ariu9/W2aextxqdEMAnWRqQQN+Bj0otq3i7iqC5C8RcZ3BnjoBz5xS+Sn8cecNbPGfifwNQCeVeo/wCGmaTfZWPgoYQN4Ld4f1VL/COFB/ZgmebR47MBx46Cn8sHY8sZYp1uQZEgjiOFeoXepGEf2UdOeVzynZpjaqGI6iWGJyM6xsPaH82YeM6H6ij5IOyuLTpy+BpeuxyzsRy2JijHrPioy9s0eGUacpAmuiufo6b3by+GZCDw5Tx0qu36OLwBIa0T5uOE8VFPeFL8mBa6duqZlSeJKqSfAtv6GtTDdfcRb2SzvwQrzPukVL/A2J17tvT/AMRfhQn6m4ke4v8A7iaectpwp/hS3k0Lf6S7pjPbBH8LsPkQam/6RAZ+wnlmeflBrIbqdif3U5ftLY4TuWqR6k4rbs1/rt8/Ojt6Y7s2ovW7CN+0wwnSfsrLCeMGdqt4bH9G3d0sr4PZCfOI4c+NYY6h4nj2Y839dgeVGT9Ht7jctj4XDpznKI9KmzD2N5enTr0DhW1WzaI5i0WHqKVc/h+phQQ14qZ90mDoNdKao1P+St/py74hGjPuDuUDHbxk/Oh3batpmYqd1kqPSlSrslcOWGuZUlvqmgO33gflE+tMuM19kgean1lZ+dPSo7qJ0sftBrs7z4bCDz0oYWmpUmskk4TI+dIL+fh/xSpUGdU/Ov1qQX40qVMjgcqcW6VKgJi15Uw4+v0pUqZHIH5mkw/PhTUqDOG0506XCNp9ePOnpUBbs9K3E2bbXXWAPHePKtvBdcSv7S0GHPNm1EDQPJG3OmpVGWEq8crGzhuvVnQFSmh9zNBMCR3yIjwrQwXWW1cIRHDlixjK0k7QCVABEbncGlSrHLpyTbbHO1ZvdMIrDtA6gxDEKwJJEwASR7XH61ew8XF0OxykCdCD4wCP+dKalWFnDRLIANBzI5mNyeepG51nWpXFkbyIzTt4agb6Dj5eNKlSMBHnXNPDY8j7Q48PSmz8eEmPMiQQPX5+FKlSB2aJ8JnbgNZ/PDyoZWSRx18xBzRy5fSlSpghc5meHvbjcQTr8eVMLcaECfIb7f2pUqQJWgZthpB46+XmPX0qoQw2kEtrpuGytI01kfPwpUqYWEAMn6jmAR8opUqVBP/Z"/>
          <p:cNvSpPr>
            <a:spLocks noChangeAspect="1" noChangeArrowheads="1"/>
          </p:cNvSpPr>
          <p:nvPr/>
        </p:nvSpPr>
        <p:spPr bwMode="auto">
          <a:xfrm>
            <a:off x="74613" y="-623888"/>
            <a:ext cx="1962150" cy="13049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data:image/jpg;base64,/9j/4AAQSkZJRgABAQAAAQABAAD/2wCEAAkGBhQQERUUEBQUFBQVFBQUFBUVFRQUFRQUFBUVFRQUFBQXHCYeFxkjGRQUHy8gIycpLCwsFR4xNTAqNSYrLCkBCQoKDgwOGg8PGi8kHB8sLCwsLCwsLC8sKSksKSwpLCwsLC8sKiwsLCksLCksLCwsLCwpLCwsLCkpLCwsKSwpLP/AABEIALcBFAMBIgACEQEDEQH/xAAbAAABBQEBAAAAAAAAAAAAAAADAAECBAUGB//EAEUQAAIBAgQCBwUECAUBCQAAAAECEQADBBIhMUFRBQYTImFxkTJCgaGxI3LB8AcUM1JigpLRFlOywvEVJENjc4OTorPh/8QAGQEAAwEBAQAAAAAAAAAAAAAAAAECAwQF/8QAKREBAQACAQQCAgEDBQAAAAAAAAECESEDEjFRE0EiYfBxkbEyQlKBof/aAAwDAQACEQMRAD8AGaVPSrVkalSpUgenFNSpg9OBUakKQPlq/wBFdMPhjGrWveTcrzZOXlsfA61SFSFVCrvrN1XUMhDKRII2g61OKodXsL2eHQc8z/1sWA+ClR8K0YrrnhzWaqEU0VOKaKaUCKjFEIpooATmATyBPwAk/IUDA3u0tIx3ZFJ4GYGaRw1mqnWV/sGthc7OrQpJAyqAWYkbAEqPN1nSardUbxFhbToLbooYAGQ9tyctwGT7wYEcCORFT3flpWvx22iKYipxUapKBFMRUyKYigBxTEVMimIpkGRTEVMimIoAZFRIohFRIpkGRTEUQiokUEGRUSKIRTEUyBIqJWjEVAigBEUqnFKmlzFKlTV5r0j01KlQD0qanoBVIVGpCmEhUhURT0yatvpS/hreYmbYMg3BcKQdlzZSUUeBgcuFamC63WnAN0G1/HIuWT49qvsj/wAwJWnhr5VVB07qjvDLpA98Sv0rLHV+xcQPDWXOY9pbOSZZt90b4iaU62rrf9+BenjlN3j+nLdRgwBUgg6ggggjmCNCKUVyD9XsRhmzYZ5BJJ7LKhbmXsvNt/PfkKs3Ost5AA6oWGjEq6SfuFu75VvOrPuMb0r9WV0pFRNcy3W64CD2QZNcwV1B1iCC50jXTWZ8KDhusJugpiXQK7ENlRky2pc5G1OZmGRCVJABYztT+XEviyaOPti5h7txtO0XubgrbUE2vIsTm87oBnLFTudHlLNlrPeuWEBQDTtUKjtLWp98AETs6oeFN0n1hsm0+S4rMQQAA3Hjt+dKzumutLW7NpsKbbMdHTKSVAXiJGUToN9qnLPHG7qscMrNOiw2IW6iuhzK6hlO0g6jTgfDhtU4rm+rPTJdu8otrfdyqz7F8DNcEHVVuDM4n3lu695a6citccplNxllNXVDimIqcUxFUQZFMRUyKYigg4piKmRTRQAyKYipkU0UAMiokUQimIpkGRUSKIRUSKAGRUSKIRUSKZBRSqZFKmlydNSpV5z0SpUxpUA9PUacUA9OKYU4phMU9NTzTJ6NZcwCIYaaqeH0+dVcBbXs03Vio1ErM6+TfOuIwOIghrTFZGhRmUHUe6QJHiRW9genXRQpKuogCYGg8V0PpWHfvKW+r5/6/pf8q7NSyL+KvG1LAZpYjQ5TqW1MCCPs+Vc50ldZ3JeJ4wABpp+Fbv8A1BGRxqrRm3BEByx0B1gMOHCuexvtfL04fDb4UdOakPJUdRQzU2NDJreMz0oqINPQEuzHKrNnFXE9i46jkGMem1V1ogpG2ejesDKftyWUx3h7u+pXiPLlsa6Ma7VwyV2FpiptqmXs8pU7z3EGXKdo4GeVbdPK/bHqSfQmJfKpjfWOMaamOMDX0HGqfRWJdkU3YzMCQQANiZWBsQBPiJ3gk3XBIYiNiBO2XjqNp+gFAwGHHYW12+zT2eDAAyPGdfOtftn9LBFRIp7TzofaGhjbwI8Dw+I3BqRFNIZFRIopFQcwCTsASfIammECKiRRCKiRQAyKYiiEVGKAGRUSKKRUCKZBkUqlFKhLjqanpq4HoFTU9MaAVKmpUwlTzUacUEJR8FY7S4ibZmVZ5ZiBPzquDWj1fWcTa++D6Sfwpwq1ukOgLYxFu3ble0UyfaPdkjf7p9TWZd6sX+0uCzc7ykEoSCIOzIG4Hz0mumxWuPtDlaY/K5/erPS1ooVvoJNvRwPftH2h5jcUsuljd39lj1LNRxuBweItm6L9vL9ke/qAZdBEbcZ0PCodICGI/P5/tXWdY8QOxUqZVzoRsQVzA/SuSx3tGajsmF1Gky7ptTY0MmptQzVwiBpxUadaZCrU1oQNEBoAqVD9bddiQJkAEqvkVGh8edSQ1UuNS1L5OWzwtP0veggXGEgic9xokRoGYrx5VdwvWq7bUKFtEAZRIuE+cl96w5pwaek22+W+vWu5IJt2zw0LLI5az5/k1ctdagfatkeTBvwFcyho61Xfl7Lsx9O2wuKW6oZCCOPMHkeRqt04xGHuxubbKNAZLDKBB041W6sJ3XMcUE/Bo+pq30pqI5KzeZgqgHnLnwKCte7eO6x1rLg3Rd5ntKXENswmdRtJgakZW296rJFU8Ni7bKLllgyABLmWdAo3IOoKzrIkqTyWr5FXPCKGRUSKncMAnkCfQTTAyARxAPrTIMiokUUiokUAKKVTilTLTh6VKmmuF3FTUiajNMj0hTTSoCVSFQmpA0wmK0+rk/rKFRJGcxrrCMY0rKFbXVVoxAYe6jsfugQ0eME0yretX2bHgtbZStk92VYxp3tx+9tvW6cQuzGPBwVn+oCazcOk9IXf4bIH/wBdbcVWLLJxnTds2gLXuBi9o/wtuvwafWsDE3Mxmur64oF7OABOc6AD9yuRuVjZqt8eYAxoZqbVA04KapCo0hVEIKIKEKmpoAqGql01ZQ1UuGkAyakpqBNODTJYQ0dKrIasIaDif60bTq6gEgMBJMaxqVBg/Gliem7jgiFBMwYHdJn2Rl/iPrQMc3s/H8KqZqCb3RPWFcOuVMPbAJzNFxxmbKqlttD3RtVmz1qI07IZZOUBz3V4LJXUDYeEVzatRUNOWzwVkvl0t7p5Ltt0KsmZHEkgjVTxHE7fGtLotSLSIxlkVVJIAJyjLMDQbVy2DEsAASTIAEySQQAIrpruJZH71tgCyhSJbUomcMQCuWdCc26TBqsc+fyqb07eMYukVEipJdDbEH4gn0FORW+2AUUqnFKgtOAmok05NCZ65HakWps1Dz0s1NOxJp5oeanBoCYNSBqApxQBBWn0LjUsm41x8gNplBgnV3QaAanTMfIGsoUHpF4tkmi8QPSOhOkrV7F3rlt1ZXAFszGeMs5QdTGU10UV57+jYiLR3+zuRG5JC7ep9K7+5iAvtaeZQb+bVOGc1yWePPDm+uifsz4OPXKfwPpXHXa7frFcF61K8NRtII1g/wApauGvGpuUt3GmOOpoB6gakxqBqoKVODUZpTVJEmpA0IGpqaCGWqlyrKmq12lVQE1JaiadaZDoaOhqsho6tQEcefZ+P4VTmrOOOi/H8KqTQBloyGq6mjWzQQ7nunyNVEA5D0FWXPdPkaqIaRrdpQeArueiyTZQkkkruSSTqdya4Wya7voYfYW/u/7jV4eUdTwPFKiRSrbbDTxa50teB72mUAMOzAGzMSTOrTA35cIomF6RZhqePLfWKNjnOUqACS1wgSdWDQo5agjjxnaazejASJZhLnMFGkD2o8YBXUafGa45lY7LjK1P1n5/n8KOlyuVudJNcuLGZLYOh2zRpqTsJ/H4dDYuTWsylRcbF0NU1NBQ0QGghAakDQgakDTAoNCxuLu20myAWkDvKzLuNwusb7ch8ZisvrB0+MKqyrNnzRBURljfMD+9wrPqf6V4eW6es62/aUSAhEqR3nB9n0PIxz1o2H67Wrg+0UFkyyUuXEMnTTOgA3Okmub6Z6fXClA5Jz2w4yZX2AkEi4NfhxrSbtOatljirQSJGgB4HnXFuzzHVqfTtejcWt7DM9rOFzkfaMjGQqnQoTpqPnXM4jc1vdXrpOAlok3Lu3hC/hXPXzqfM1tgzyBNQJqTGhM1bRlUpppqriselsDOwEzAmTp4DUUrGNV/ZIP19DWkRVsGiA0BWoimghlNBu0RTQ7tTkqK7UgaZqQNMDoaMpqsrUZWoJHHNovx/Cqmap9LXiuTKhaSZgqI9nU5iJ+HKgTSUsKaKpqujUYGmlYc90+Rqoho5bunyP0qrbaka7aNd/0EP+z2/I/6mrz201dX0F07Fp0t287WSucBgpJuyUjumeUk05dFcblxHSxTVhnrZG+GxE+CZvmNKVV3z2j48vTz3GWj2hdfdUaQG1fRmEssHKijjx03nP6Jw7LbGeCTBUxqqECFzfDbxrU6SQgM6GDlIYRMgBtRyIk+Y+FAsLltrqW9jeNBl4QBzrGNlXHYVSpzREGfLc/3rP6Lw9w5ZZsgMidCY1Akbj+2lbs04iqx48Flz5TSiA0IOOdOLg5iriBZqQNCD1INTAymub66dGXb5tdlbZwA4JA0BOXQ/AE10SmrK34AEMdSdASBKxJO3P8AJrPqXUXh5ch1+wL3MRaFtHZezKghWYElm046xHqPOuwugKrlVAJEzL8oB1bkBWcgNtx2hUG7dEESASSBGoGvtGKsYS09y4yMoVm7LvBmcS427wGi6DSOO1YbaadP0BeJwInfM7f1MQT/AFK1YN1tTWxgyLdi0s6ZLiMdRr2r3En4XI+PhWG9GKqgxoNw0U0K4K1jNi9KWA51WTIWddBvvOmhNC6K7jlTInadQYAJAadSARoeA9NBxLfEn4hVX6n5VTxeCLlwsasuu0EKpzCOIk0Sc7FvGmzbajA1SwdnIsSSeJJkk8z+eFWga2YrCGhYhoqVo60LpFTlaN4MefD51nndVpjNqT4mdvzFBv8ASQRSTsBJ4mJA+pqr0dhGIJuSDJ0EiTtLCfKRrV18ICOR2kfnWlMrTuKzh74YBhsQCPIiR8jVpGrLwFhkkMS0mcx34CDWgrVpOUXhDpF9F+P4VSW7Relbmi/zf7a5vHYjMwUHXlzB4b7/ANqm8KnLpkejo1c9hrTZBrqCTrxgxy051c6Jxm1tyc42zEFmGskx5b+XE6vZabTHut5H6VST41ZZ+6fI/SqiGgJJ0igYBmIlgonizbDzrsOjOiba2xfzLmcKjr3ZbJdhWIncKSJiYMcq4LGYEsZQwfhqRsddj4jWgdKYJptX7iBS+ZcwadbaQYWNNIM6/hWeVU9Cv9HqW9kH4A/hSryexcxDKGQSDMGF4Eg/MGlWS+fTqekMcClwD/LeP6TSRYEcMzR5QD+J9Ko4u2cjGGjK0SDGojQ8eFHe8xEqhnO4jjGgJrfhmtClQ0Vo1U6VMg/umqSlSmoGeXzH96Qk7QfLX6A1W4SdSUCgtbc8I8dfjwozoAfaGvCNfrzp3RCoorPxpl2XvA90KVYjLI3McJnx1rR/VmABhsrey2uU7n2oy8DpNAxWFJRHUXBbuNozKQrkFfgTrz4HkY5+pljlxG+EuN3VQ9LMYe2oQ2ltCBmKl1uGW7xJ1BAPxqfRePt2jcZ7LM9wyxW7k4yN0LTJOpaaLhcHmDezqRxBHdyvuN/aFSsYFkLPeZOzzCAozELMEbD8mvNy+Tjtv827penzufzQl/rSQmRLKqoBAzXHY6kmTrG54AbCqOD6euElGgq0kaCVgHQERp5zVy3cs4gsq24IdjAJUgSQBJMRp5jUa0AdFZCDlOpiCV0G8jw4U8Pk7pujL4+28LytpQb9yBIP4/HxqLgxqpHATG+nIxQezbUFSN9TESZ1GtejLHDdq6kq4gllOgOkiNdwNRP0qwm7fe/2pQriMuTTc8x4a70S2DLffPHwFaYoyGH52qYag543Kj+b/wDKY31ic6D1P0qtxOqu2SZ50sU8qpB3HmDInUco0/5oWEKvpmzd1iSIAAtgZmY8NfyKaxAW2sqZySDck6xIKk6b7Vj1LGuEplAj86maaKGtxJIz29MxjOJGUGSR4RJ5RUxdUk/a2xCZz3hqIMN93TejGwZSnmnDVSPSVr/NQwCTlkwBxPKoDpuzMS5P8K8+Ik+Fad2MR203TN6Mm3vE7zuo/EVk9lmIygb6n/5H6CtDpC2bmUqDlyuokiSdDr8LZqth8E8xGp1EmNAMx1PhBqbZvlWuOF7D/i3+o1YQCZgTz4/nWqtuyyg6CAX1kGSHacuve+FXLdqTAMnXhG2tXuM9UUv3T5Gq6NQ8RfKnKeRO/io1Ea+1TK9HkeFpWqhf6Pa7dCB7YSMxzZyUJBBD5VJ1B0iR5US/ehTHKqGOdVt2mI2k6QCe4NyfKpznBymfoa7a7q4lANYh7yg6mSAVHHwpVzN28SxPMk+utPWLV6P0vh4/VkJH29uyzcAguXikDkAADr40XpCyFuAWTnXsw7sO9BYBmEiIAJgnhFZV/pUXQhJ7RFWyinSFC3VOTTUiM28TmrRHWJezuhCMt23ZX2EURabw9kzx4yZ1NPHfj+fQy0p32vR3GBZntgAgBQGUO2wmIMTvVZrt3tFBzBMyzt7MiZIHKdaLfxKsglLgEKZt5lBYLAYxvxnWqhAcqbOFfMCGzIuIaRrurMwjy5VhnM7fPj96bYXCTx/5tZxCk58hb3QvebScsnx96m6Pw95rTM8K3bItq2yu1y6Bu9tT7aA6EA6zBqviGvqsvYdFJHtW7lsSo0gmB471DCWMRcaLdq8W/dRT/pGp+M1W77TqeljBYO6pcXFaQUzypBScxAGfvoDHgD3RxArXGJIC2jZNpmyB+9cGfLd9vIfa2GpOkbCRGfcwWIQhsRZuIuwZ0K6kTlBPgD6Uw6Sa6iC4pyqwy5V73A93loOf1irk3EW6q10UAUFp7eXIbj3mWHz5AVVmInKkyJ1BzeyADJcRcLJZCzmKy0jNLABlMZhOo18yJp3xty3YyXsIis6FFusj23ZRrmXvZdOIiSAdxJF3C3mIsxh2yWsua52aw+YHKMxtkGZ0zZpjjtS1qceFXK5Zbvll2+iGCG3bbIUu9okuiwydm4GZjA3XXU93YxRcK2JxQdXAfgSb2HBDKQD3mKliZHPQaAVoYdbj3LrJds2mnivZqJChgFQAqe6u43BMTqXTq1jnYkYu06tba0chtHusZIL50IMwZidONYTLjTa48szBdE4hLoIsNmmAblubW27NEDXYg+oNRS84LqQ4ZMoKNmDFyzZiQNid4XTlpXQL1PxthWOHazLNmYnOVPlq2UDUwOdcv0hdxOGLdqyXWYgrFy26TxAT2gNTw1gbRSw8jJaa97zoRoBlOfKSpM+OsiSByoV1lEkDKcrQJZhtrJPtfKsrDdJY0tNu07HgBZNwDwjKa0/+r41gVuYJSPHCtbgxE5so+tbSyXllZtO1i7TBQQGyo3sOwZmYSC5JMQSNAFmDQO4R3mY5bpLJsChPeyuFaDA94RrsaoG5dLBXtWkA2zXLQC6zp2lz6a0K90mBmU2cK3eP2hlnMkn2keDvy4VV128VP+7lv3rFu4VayTC5jlYDMJUQvcUAGQdYjxqhiuhLiqxBVxmDko9swqzM96TvsNdKzrPTCr7VuyfH7VjtEak6eAjaj2OnLItFTh7bOQQLsuCpOzBJyyPKs8enzvTS58a2t9HWybsEbsWO0QLoE/0qx9fhQwV1/wBZ+2CgdpK54FyBc7sRDkRzkbUVun7eZStnZYabh757pDSAMsEMQB++dTpWZi8TZYkiyizvDufPc1tlLbxGWOpGhhb1s3bvZ94j9YkOEywVubMBqCdNSNDVq5dzKpS0yjsSApa01uQAMgTKqsdxm2I4CucQWh/3Ybwlz/pIo6YwIGC20AI1BBOn3XY/Sjtp7g6tbQqHwzrObOoZFLDu6KpWV2J1mfnT3sNbW4SbWJtglex7QBYgyRcOSHEfu5azzfB91B4BEX6CnGII2EfL6UTGi5T6atzpLugKzCM+gDcQ6TII1EkeTHyI8FjyhEMyd0wVts0lj7J1ECDvBg8OIorhrtzRVZjAbuyxgiRoJ51YfoPEga2n9BP9MzVW/tLS/wCoFUMNBbMGQ2xqGY97PM8eQieMVVOPuC4GS5bESNQxEER3kBYE/Cql7oTEJq1t19P71WfA3R7lzX+FvlprvRJ+yt/TVu4x7jSIcxHctlfeB2WeW8D+xEF/hYvHytXD/trDOGuDdXHmrCpHHXAMudwORY1c3PCdS+WnicU4BDW7g+8jL9RVS7jQUCOpIA0OgPn/AMc6ez07fWIdjAiAY003KwTtvWgOtBP7S0W/9a4J85DUrll6OY4+2Kt0+72keDN+FKtZekcHxwbz4Yh4+gpqnf6/n9z1+2dd6RZ2zM5duZLE6Eaa1dwOIZiMynYjNqB5cjVbE4667FmNxmJkk5pJ5mq7l5g5p5GZ9DVzGs7nj7W2v35MG5EmNWAjhxqAe7zP9Ua+u9VCr8VaOZ0HqaYHy+Z+gIrP4Vzrel79Zu/5hHP7T661DtDxcabCSY8tKqFvP0H1J/CmzeHqf7RT+GD5a1MPjsvtOWEaDvabbAjwp06XKtKtwKx2aMMp92GnSsvN5eh/E0/52H9qv45rW+E993v7b3+MbvZGyWJtkg5ctsAMCCGU5ZVhAggiKtW/0g3lsiyBbyAggFQTmBkNO8ggQeEaRXNKfP5D6U08ifWj4sdaHyZb22ekOtl7EMGukOwEAkSY5E7t8SaHhesN22SVVDIjvWlfT+cGsnXmfU02Wjsx9DuybjdZb/Ds0+7YwqfPswaFiOsmJbQ37nwfL8kNZMeFPNHx4+h3Ze1pukrpENdcjkblwj+1VXE76/yj8TTgVpYOzhT+2OIB00VUIj7wM/KnePovP2zFXz+ED8DSMePqP7V2/R/ROAf2GRjppdvFD/SIBMToJrcsdA2V27FD/Aiuee8NO3ERrWd6uvppOm8vWzOyk+WY/SrVnoa8/s2XP8rfia9MXH21ABuu0CTlyopMTso28PLeqt3G2SCy2AwG8rnj7xOvCfWp+W+lfHPbg36CvW9Ws+oB+SmqrYd59hl8Ariu9/W2aextxqdEMAnWRqQQN+Bj0otq3i7iqC5C8RcZ3BnjoBz5xS+Sn8cecNbPGfifwNQCeVeo/wCGmaTfZWPgoYQN4Ld4f1VL/COFB/ZgmebR47MBx46Cn8sHY8sZYp1uQZEgjiOFeoXepGEf2UdOeVzynZpjaqGI6iWGJyM6xsPaH82YeM6H6ij5IOyuLTpy+BpeuxyzsRy2JijHrPioy9s0eGUacpAmuiufo6b3by+GZCDw5Tx0qu36OLwBIa0T5uOE8VFPeFL8mBa6duqZlSeJKqSfAtv6GtTDdfcRb2SzvwQrzPukVL/A2J17tvT/AMRfhQn6m4ke4v8A7iaectpwp/hS3k0Lf6S7pjPbBH8LsPkQam/6RAZ+wnlmeflBrIbqdif3U5ftLY4TuWqR6k4rbs1/rt8/Ojt6Y7s2ovW7CN+0wwnSfsrLCeMGdqt4bH9G3d0sr4PZCfOI4c+NYY6h4nj2Y839dgeVGT9Ht7jctj4XDpznKI9KmzD2N5enTr0DhW1WzaI5i0WHqKVc/h+phQQ14qZ90mDoNdKao1P+St/py74hGjPuDuUDHbxk/Oh3batpmYqd1kqPSlSrslcOWGuZUlvqmgO33gflE+tMuM19kgean1lZ+dPSo7qJ0sftBrs7z4bCDz0oYWmpUmskk4TI+dIL+fh/xSpUGdU/Ov1qQX40qVMjgcqcW6VKgJi15Uw4+v0pUqZHIH5mkw/PhTUqDOG0506XCNp9ePOnpUBbs9K3E2bbXXWAPHePKtvBdcSv7S0GHPNm1EDQPJG3OmpVGWEq8crGzhuvVnQFSmh9zNBMCR3yIjwrQwXWW1cIRHDlixjK0k7QCVABEbncGlSrHLpyTbbHO1ZvdMIrDtA6gxDEKwJJEwASR7XH61ew8XF0OxykCdCD4wCP+dKalWFnDRLIANBzI5mNyeepG51nWpXFkbyIzTt4agb6Dj5eNKlSMBHnXNPDY8j7Q48PSmz8eEmPMiQQPX5+FKlSB2aJ8JnbgNZ/PDyoZWSRx18xBzRy5fSlSpghc5meHvbjcQTr8eVMLcaECfIb7f2pUqQJWgZthpB46+XmPX0qoQw2kEtrpuGytI01kfPwpUqYWEAMn6jmAR8opUqVBP/Z"/>
          <p:cNvSpPr>
            <a:spLocks noChangeAspect="1" noChangeArrowheads="1"/>
          </p:cNvSpPr>
          <p:nvPr/>
        </p:nvSpPr>
        <p:spPr bwMode="auto">
          <a:xfrm>
            <a:off x="74613" y="-623888"/>
            <a:ext cx="1962150" cy="13049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304800" y="1600200"/>
            <a:ext cx="8458200" cy="3754874"/>
          </a:xfrm>
          <a:prstGeom prst="rect">
            <a:avLst/>
          </a:prstGeom>
          <a:noFill/>
        </p:spPr>
        <p:txBody>
          <a:bodyPr wrap="square" numCol="1" spcCol="270000" rtlCol="0">
            <a:spAutoFit/>
          </a:bodyPr>
          <a:lstStyle/>
          <a:p>
            <a:pPr marL="204788" indent="-301625">
              <a:spcBef>
                <a:spcPts val="600"/>
              </a:spcBef>
              <a:buSzPct val="125000"/>
              <a:buFont typeface="Arial"/>
              <a:buChar char="•"/>
            </a:pPr>
            <a:r>
              <a:rPr lang="en-US" sz="2200" dirty="0" smtClean="0"/>
              <a:t>Establish Goals</a:t>
            </a:r>
          </a:p>
          <a:p>
            <a:pPr marL="204788" indent="-301625">
              <a:spcBef>
                <a:spcPts val="600"/>
              </a:spcBef>
              <a:buSzPct val="125000"/>
              <a:buFont typeface="Arial"/>
              <a:buChar char="•"/>
            </a:pPr>
            <a:r>
              <a:rPr lang="en-US" sz="2200" dirty="0" smtClean="0"/>
              <a:t>Identification of needs and assets </a:t>
            </a:r>
          </a:p>
          <a:p>
            <a:pPr marL="661988" lvl="1" indent="-301625">
              <a:spcBef>
                <a:spcPts val="600"/>
              </a:spcBef>
              <a:buSzPct val="125000"/>
              <a:buFont typeface="Courier New" pitchFamily="49" charset="0"/>
              <a:buChar char="o"/>
            </a:pPr>
            <a:r>
              <a:rPr lang="en-US" sz="2200" dirty="0" smtClean="0"/>
              <a:t>SWOT Analysis</a:t>
            </a:r>
          </a:p>
          <a:p>
            <a:pPr marL="661988" lvl="1" indent="-301625">
              <a:spcBef>
                <a:spcPts val="600"/>
              </a:spcBef>
              <a:buSzPct val="125000"/>
              <a:buFont typeface="Courier New" pitchFamily="49" charset="0"/>
              <a:buChar char="o"/>
            </a:pPr>
            <a:r>
              <a:rPr lang="en-US" sz="2200" dirty="0" smtClean="0"/>
              <a:t>Political and economic reality</a:t>
            </a:r>
          </a:p>
          <a:p>
            <a:pPr marL="661988" lvl="1" indent="-301625">
              <a:spcBef>
                <a:spcPts val="600"/>
              </a:spcBef>
              <a:buSzPct val="125000"/>
              <a:buFont typeface="Courier New" pitchFamily="49" charset="0"/>
              <a:buChar char="o"/>
            </a:pPr>
            <a:r>
              <a:rPr lang="en-US" sz="2200" dirty="0" smtClean="0"/>
              <a:t>Identify necessary resources</a:t>
            </a:r>
          </a:p>
          <a:p>
            <a:pPr marL="661988" lvl="1" indent="-301625">
              <a:spcBef>
                <a:spcPts val="600"/>
              </a:spcBef>
              <a:buSzPct val="125000"/>
              <a:buFont typeface="Courier New" pitchFamily="49" charset="0"/>
              <a:buChar char="o"/>
            </a:pPr>
            <a:r>
              <a:rPr lang="en-US" sz="2200" dirty="0" smtClean="0"/>
              <a:t>Identify local champions</a:t>
            </a:r>
          </a:p>
          <a:p>
            <a:pPr marL="204788" indent="-301625">
              <a:spcBef>
                <a:spcPts val="600"/>
              </a:spcBef>
              <a:buSzPct val="125000"/>
              <a:buFont typeface="Arial"/>
              <a:buChar char="•"/>
            </a:pPr>
            <a:r>
              <a:rPr lang="en-US" sz="2200" dirty="0" smtClean="0"/>
              <a:t>Establish a timeline and scope</a:t>
            </a:r>
          </a:p>
          <a:p>
            <a:pPr marL="204788" indent="-301625">
              <a:spcBef>
                <a:spcPts val="600"/>
              </a:spcBef>
              <a:buSzPct val="125000"/>
              <a:buFont typeface="Arial"/>
              <a:buChar char="•"/>
            </a:pPr>
            <a:r>
              <a:rPr lang="en-US" sz="2200" dirty="0" smtClean="0"/>
              <a:t>Launch  </a:t>
            </a:r>
          </a:p>
          <a:p>
            <a:pPr marL="90000" indent="-187200">
              <a:spcBef>
                <a:spcPts val="600"/>
              </a:spcBef>
              <a:buSzPct val="125000"/>
              <a:buFont typeface="Arial"/>
              <a:buChar char="•"/>
            </a:pPr>
            <a:endParaRPr lang="en-US" sz="2200" dirty="0" smtClean="0"/>
          </a:p>
        </p:txBody>
      </p:sp>
      <p:sp>
        <p:nvSpPr>
          <p:cNvPr id="13" name="TextBox 12"/>
          <p:cNvSpPr txBox="1"/>
          <p:nvPr/>
        </p:nvSpPr>
        <p:spPr>
          <a:xfrm>
            <a:off x="1600200" y="457200"/>
            <a:ext cx="6400800" cy="584775"/>
          </a:xfrm>
          <a:prstGeom prst="rect">
            <a:avLst/>
          </a:prstGeom>
          <a:noFill/>
        </p:spPr>
        <p:txBody>
          <a:bodyPr wrap="square" rtlCol="0">
            <a:spAutoFit/>
          </a:bodyPr>
          <a:lstStyle/>
          <a:p>
            <a:pPr algn="ctr"/>
            <a:r>
              <a:rPr lang="en-US" sz="3200" dirty="0" smtClean="0">
                <a:solidFill>
                  <a:srgbClr val="C00000"/>
                </a:solidFill>
              </a:rPr>
              <a:t>Starting the Process</a:t>
            </a:r>
            <a:endParaRPr lang="en-US" sz="3200" dirty="0">
              <a:solidFill>
                <a:srgbClr val="C00000"/>
              </a:solidFill>
            </a:endParaRPr>
          </a:p>
        </p:txBody>
      </p:sp>
      <p:pic>
        <p:nvPicPr>
          <p:cNvPr id="14" name="Picture 13" descr="Screen shot 2012-04-24 at 11.45.49 AM.png"/>
          <p:cNvPicPr>
            <a:picLocks noChangeAspect="1"/>
          </p:cNvPicPr>
          <p:nvPr/>
        </p:nvPicPr>
        <p:blipFill>
          <a:blip r:embed="rId4" cstate="print"/>
          <a:stretch>
            <a:fillRect/>
          </a:stretch>
        </p:blipFill>
        <p:spPr>
          <a:xfrm>
            <a:off x="4953000" y="2590800"/>
            <a:ext cx="3693319" cy="2819400"/>
          </a:xfrm>
          <a:prstGeom prst="rect">
            <a:avLst/>
          </a:prstGeom>
          <a:effectLst>
            <a:glow rad="101600">
              <a:srgbClr val="CB9814">
                <a:alpha val="75000"/>
              </a:srgbClr>
            </a:glow>
          </a:effectLst>
        </p:spPr>
      </p:pic>
      <p:pic>
        <p:nvPicPr>
          <p:cNvPr id="12" name="Picture 11" descr="images.jpg"/>
          <p:cNvPicPr>
            <a:picLocks noChangeAspect="1"/>
          </p:cNvPicPr>
          <p:nvPr/>
        </p:nvPicPr>
        <p:blipFill>
          <a:blip r:embed="rId5" cstate="print"/>
          <a:stretch>
            <a:fillRect/>
          </a:stretch>
        </p:blipFill>
        <p:spPr>
          <a:xfrm>
            <a:off x="381000" y="228600"/>
            <a:ext cx="1523999" cy="97347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pPr eaLnBrk="0" hangingPunct="0">
              <a:defRPr/>
            </a:pPr>
            <a:r>
              <a:rPr lang="en-US" sz="3200" kern="0" dirty="0" smtClean="0">
                <a:solidFill>
                  <a:srgbClr val="D80000"/>
                </a:solidFill>
              </a:rPr>
              <a:t>Summary</a:t>
            </a:r>
            <a:endParaRPr lang="en-US" sz="3200" kern="0" dirty="0">
              <a:solidFill>
                <a:srgbClr val="D80000"/>
              </a:solidFill>
            </a:endParaRPr>
          </a:p>
        </p:txBody>
      </p:sp>
      <p:sp>
        <p:nvSpPr>
          <p:cNvPr id="9" name="Content Placeholder 8"/>
          <p:cNvSpPr>
            <a:spLocks noGrp="1"/>
          </p:cNvSpPr>
          <p:nvPr>
            <p:ph sz="quarter" idx="1"/>
          </p:nvPr>
        </p:nvSpPr>
        <p:spPr>
          <a:xfrm>
            <a:off x="301752" y="1527048"/>
            <a:ext cx="5260848" cy="4572000"/>
          </a:xfrm>
        </p:spPr>
        <p:txBody>
          <a:bodyPr>
            <a:normAutofit/>
          </a:bodyPr>
          <a:lstStyle/>
          <a:p>
            <a:pPr marL="457200" indent="-366713">
              <a:buClr>
                <a:schemeClr val="tx1"/>
              </a:buClr>
              <a:buSzPct val="90000"/>
            </a:pPr>
            <a:r>
              <a:rPr lang="en-US" sz="2400" dirty="0" smtClean="0"/>
              <a:t>Sustainable Development versus Economic Development</a:t>
            </a:r>
          </a:p>
          <a:p>
            <a:pPr marL="457200" indent="-366713">
              <a:buClr>
                <a:schemeClr val="tx1"/>
              </a:buClr>
              <a:buSzPct val="90000"/>
            </a:pPr>
            <a:r>
              <a:rPr lang="en-US" sz="2400" dirty="0" smtClean="0"/>
              <a:t>Strategies for Growth and Sustainability</a:t>
            </a:r>
          </a:p>
          <a:p>
            <a:pPr marL="457200" indent="-366713">
              <a:buClr>
                <a:schemeClr val="tx1"/>
              </a:buClr>
              <a:buSzPct val="90000"/>
            </a:pPr>
            <a:r>
              <a:rPr lang="en-US" sz="2400" dirty="0" smtClean="0"/>
              <a:t>Traditional Recruiting Model versus an Asset-based Approach</a:t>
            </a:r>
          </a:p>
          <a:p>
            <a:pPr marL="457200" indent="-366713">
              <a:buClr>
                <a:schemeClr val="tx1"/>
              </a:buClr>
              <a:buSzPct val="90000"/>
            </a:pPr>
            <a:r>
              <a:rPr lang="en-US" sz="2400" dirty="0" smtClean="0"/>
              <a:t>Know your community and what will work for it</a:t>
            </a:r>
          </a:p>
          <a:p>
            <a:pPr marL="457200" indent="-366713">
              <a:buClr>
                <a:schemeClr val="tx1"/>
              </a:buClr>
              <a:buSzPct val="90000"/>
            </a:pPr>
            <a:r>
              <a:rPr lang="en-US" sz="2400" dirty="0" smtClean="0"/>
              <a:t>Develop appropriate plan for your community</a:t>
            </a:r>
            <a:endParaRPr lang="en-US" sz="2400" dirty="0"/>
          </a:p>
        </p:txBody>
      </p:sp>
      <p:pic>
        <p:nvPicPr>
          <p:cNvPr id="7" name="Picture 10"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pic>
        <p:nvPicPr>
          <p:cNvPr id="8" name="Picture 7" descr="images.jpg"/>
          <p:cNvPicPr>
            <a:picLocks noChangeAspect="1"/>
          </p:cNvPicPr>
          <p:nvPr/>
        </p:nvPicPr>
        <p:blipFill>
          <a:blip r:embed="rId4" cstate="print"/>
          <a:stretch>
            <a:fillRect/>
          </a:stretch>
        </p:blipFill>
        <p:spPr>
          <a:xfrm>
            <a:off x="381000" y="228600"/>
            <a:ext cx="1523999" cy="973477"/>
          </a:xfrm>
          <a:prstGeom prst="rect">
            <a:avLst/>
          </a:prstGeom>
        </p:spPr>
      </p:pic>
      <p:pic>
        <p:nvPicPr>
          <p:cNvPr id="10" name="Picture 9" descr="community_planning.jpg"/>
          <p:cNvPicPr>
            <a:picLocks noChangeAspect="1"/>
          </p:cNvPicPr>
          <p:nvPr/>
        </p:nvPicPr>
        <p:blipFill>
          <a:blip r:embed="rId5" cstate="print"/>
          <a:stretch>
            <a:fillRect/>
          </a:stretch>
        </p:blipFill>
        <p:spPr>
          <a:xfrm>
            <a:off x="5791200" y="1981200"/>
            <a:ext cx="2886075" cy="3601564"/>
          </a:xfrm>
          <a:prstGeom prst="rect">
            <a:avLst/>
          </a:prstGeom>
          <a:effectLst>
            <a:glow rad="101600">
              <a:schemeClr val="tx2">
                <a:lumMod val="40000"/>
                <a:lumOff val="60000"/>
                <a:alpha val="75000"/>
              </a:schemeClr>
            </a:glo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type="subTitle" idx="1"/>
          </p:nvPr>
        </p:nvSpPr>
        <p:spPr>
          <a:xfrm>
            <a:off x="1447800" y="2895600"/>
            <a:ext cx="6400800" cy="3429000"/>
          </a:xfrm>
        </p:spPr>
        <p:txBody>
          <a:bodyPr>
            <a:normAutofit/>
          </a:bodyPr>
          <a:lstStyle/>
          <a:p>
            <a:pPr eaLnBrk="1" hangingPunct="1">
              <a:buClrTx/>
              <a:buSzPct val="100000"/>
            </a:pPr>
            <a:r>
              <a:rPr lang="en-US" sz="2800" b="1" dirty="0" smtClean="0">
                <a:solidFill>
                  <a:srgbClr val="FF0000"/>
                </a:solidFill>
                <a:effectLst>
                  <a:outerShdw blurRad="38100" dist="38100" dir="2700000" algn="tl">
                    <a:srgbClr val="000000">
                      <a:alpha val="43137"/>
                    </a:srgbClr>
                  </a:outerShdw>
                </a:effectLst>
                <a:latin typeface="Georgia"/>
                <a:cs typeface="Georgia"/>
              </a:rPr>
              <a:t>Thank YOU</a:t>
            </a:r>
          </a:p>
          <a:p>
            <a:pPr eaLnBrk="1" hangingPunct="1">
              <a:buClrTx/>
              <a:buSzPct val="100000"/>
            </a:pPr>
            <a:endParaRPr lang="en-US" dirty="0" smtClean="0">
              <a:latin typeface="Calibri" pitchFamily="34" charset="0"/>
            </a:endParaRPr>
          </a:p>
          <a:p>
            <a:pPr eaLnBrk="1" hangingPunct="1">
              <a:buClrTx/>
              <a:buSzPct val="100000"/>
            </a:pPr>
            <a:r>
              <a:rPr lang="en-US" sz="2000" b="1" dirty="0" smtClean="0">
                <a:solidFill>
                  <a:schemeClr val="bg1"/>
                </a:solidFill>
                <a:latin typeface="Calibri" pitchFamily="34" charset="0"/>
              </a:rPr>
              <a:t>Ravi Malhotra</a:t>
            </a:r>
          </a:p>
          <a:p>
            <a:pPr eaLnBrk="1" hangingPunct="1">
              <a:buClrTx/>
              <a:buSzPct val="100000"/>
            </a:pPr>
            <a:r>
              <a:rPr lang="en-US" sz="2000" dirty="0" smtClean="0">
                <a:solidFill>
                  <a:schemeClr val="bg1"/>
                </a:solidFill>
                <a:latin typeface="Calibri" pitchFamily="34" charset="0"/>
              </a:rPr>
              <a:t>President, iCAST</a:t>
            </a:r>
          </a:p>
          <a:p>
            <a:pPr eaLnBrk="1" hangingPunct="1">
              <a:buClrTx/>
              <a:buSzPct val="100000"/>
            </a:pPr>
            <a:r>
              <a:rPr lang="en-US" sz="2000" b="1" dirty="0" smtClean="0">
                <a:solidFill>
                  <a:schemeClr val="bg1"/>
                </a:solidFill>
                <a:latin typeface="Calibri" pitchFamily="34" charset="0"/>
              </a:rPr>
              <a:t>303-462-4100 *801</a:t>
            </a:r>
          </a:p>
          <a:p>
            <a:pPr eaLnBrk="1" hangingPunct="1">
              <a:buClrTx/>
              <a:buSzPct val="100000"/>
            </a:pPr>
            <a:r>
              <a:rPr lang="en-US" sz="2400" cap="none" dirty="0" smtClean="0">
                <a:solidFill>
                  <a:schemeClr val="bg1"/>
                </a:solidFill>
                <a:latin typeface="Calibri" pitchFamily="34" charset="0"/>
                <a:hlinkClick r:id="rId2"/>
              </a:rPr>
              <a:t>ravi@icastusa.org</a:t>
            </a:r>
            <a:r>
              <a:rPr lang="en-US" sz="2000" dirty="0" smtClean="0">
                <a:solidFill>
                  <a:schemeClr val="bg1"/>
                </a:solidFill>
                <a:latin typeface="Calibri" pitchFamily="34" charset="0"/>
              </a:rPr>
              <a:t> </a:t>
            </a:r>
            <a:endParaRPr lang="en-US" sz="2000" b="1" dirty="0" smtClean="0">
              <a:solidFill>
                <a:schemeClr val="bg1"/>
              </a:solidFill>
              <a:latin typeface="Calibri" pitchFamily="34" charset="0"/>
            </a:endParaRPr>
          </a:p>
        </p:txBody>
      </p:sp>
      <p:pic>
        <p:nvPicPr>
          <p:cNvPr id="27652" name="Picture 4" descr="ICAST Logo Good.png"/>
          <p:cNvPicPr>
            <a:picLocks noChangeAspect="1"/>
          </p:cNvPicPr>
          <p:nvPr/>
        </p:nvPicPr>
        <p:blipFill>
          <a:blip r:embed="rId3" cstate="print"/>
          <a:srcRect/>
          <a:stretch>
            <a:fillRect/>
          </a:stretch>
        </p:blipFill>
        <p:spPr bwMode="auto">
          <a:xfrm>
            <a:off x="5105400" y="228600"/>
            <a:ext cx="2362200" cy="1918608"/>
          </a:xfrm>
          <a:prstGeom prst="rect">
            <a:avLst/>
          </a:prstGeom>
          <a:noFill/>
          <a:ln w="9525">
            <a:noFill/>
            <a:miter lim="800000"/>
            <a:headEnd/>
            <a:tailEnd/>
          </a:ln>
        </p:spPr>
      </p:pic>
      <p:pic>
        <p:nvPicPr>
          <p:cNvPr id="4" name="Picture 3" descr="images.jpg"/>
          <p:cNvPicPr>
            <a:picLocks noChangeAspect="1"/>
          </p:cNvPicPr>
          <p:nvPr/>
        </p:nvPicPr>
        <p:blipFill>
          <a:blip r:embed="rId4" cstate="print"/>
          <a:stretch>
            <a:fillRect/>
          </a:stretch>
        </p:blipFill>
        <p:spPr>
          <a:xfrm>
            <a:off x="1295400" y="609600"/>
            <a:ext cx="2362200" cy="1508890"/>
          </a:xfrm>
          <a:prstGeom prst="rect">
            <a:avLst/>
          </a:prstGeom>
        </p:spPr>
      </p:pic>
      <p:sp>
        <p:nvSpPr>
          <p:cNvPr id="5" name="Rectangle 4"/>
          <p:cNvSpPr/>
          <p:nvPr/>
        </p:nvSpPr>
        <p:spPr>
          <a:xfrm>
            <a:off x="304800" y="5638800"/>
            <a:ext cx="8610600" cy="400110"/>
          </a:xfrm>
          <a:prstGeom prst="rect">
            <a:avLst/>
          </a:prstGeom>
        </p:spPr>
        <p:txBody>
          <a:bodyPr wrap="square">
            <a:spAutoFit/>
          </a:bodyPr>
          <a:lstStyle/>
          <a:p>
            <a:r>
              <a:rPr lang="en-US" sz="2000" b="1" u="sng" dirty="0" smtClean="0">
                <a:hlinkClick r:id="rId5"/>
              </a:rPr>
              <a:t>http://www.icastusa.org/iCAST_Community_Development.pdf</a:t>
            </a:r>
            <a:endParaRPr lang="en-US" sz="2000"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Modal Systems</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661160"/>
            <a:ext cx="5638800" cy="451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pic>
        <p:nvPicPr>
          <p:cNvPr id="5" name="Picture 4" descr="images.jpg"/>
          <p:cNvPicPr>
            <a:picLocks noChangeAspect="1"/>
          </p:cNvPicPr>
          <p:nvPr/>
        </p:nvPicPr>
        <p:blipFill>
          <a:blip r:embed="rId4" cstate="print"/>
          <a:stretch>
            <a:fillRect/>
          </a:stretch>
        </p:blipFill>
        <p:spPr>
          <a:xfrm>
            <a:off x="381000" y="228600"/>
            <a:ext cx="1523999" cy="973477"/>
          </a:xfrm>
          <a:prstGeom prst="rect">
            <a:avLst/>
          </a:prstGeom>
        </p:spPr>
      </p:pic>
    </p:spTree>
    <p:extLst>
      <p:ext uri="{BB962C8B-B14F-4D97-AF65-F5344CB8AC3E}">
        <p14:creationId xmlns:p14="http://schemas.microsoft.com/office/powerpoint/2010/main" val="15841645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Modal </a:t>
            </a:r>
            <a:r>
              <a:rPr lang="en-US" dirty="0" err="1" smtClean="0"/>
              <a:t>Sytem</a:t>
            </a: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524000"/>
            <a:ext cx="6400800"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pic>
        <p:nvPicPr>
          <p:cNvPr id="5" name="Picture 4" descr="images.jpg"/>
          <p:cNvPicPr>
            <a:picLocks noChangeAspect="1"/>
          </p:cNvPicPr>
          <p:nvPr/>
        </p:nvPicPr>
        <p:blipFill>
          <a:blip r:embed="rId4" cstate="print"/>
          <a:stretch>
            <a:fillRect/>
          </a:stretch>
        </p:blipFill>
        <p:spPr>
          <a:xfrm>
            <a:off x="381000" y="228600"/>
            <a:ext cx="1523999" cy="973477"/>
          </a:xfrm>
          <a:prstGeom prst="rect">
            <a:avLst/>
          </a:prstGeom>
        </p:spPr>
      </p:pic>
    </p:spTree>
    <p:extLst>
      <p:ext uri="{BB962C8B-B14F-4D97-AF65-F5344CB8AC3E}">
        <p14:creationId xmlns:p14="http://schemas.microsoft.com/office/powerpoint/2010/main" val="19209796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of Clusters Diagram</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600200"/>
            <a:ext cx="6248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ICAST Logo Good.png"/>
          <p:cNvPicPr>
            <a:picLocks noChangeAspect="1"/>
          </p:cNvPicPr>
          <p:nvPr/>
        </p:nvPicPr>
        <p:blipFill>
          <a:blip r:embed="rId4" cstate="print"/>
          <a:srcRect/>
          <a:stretch>
            <a:fillRect/>
          </a:stretch>
        </p:blipFill>
        <p:spPr bwMode="auto">
          <a:xfrm>
            <a:off x="7620000" y="152400"/>
            <a:ext cx="1289050" cy="1119188"/>
          </a:xfrm>
          <a:prstGeom prst="rect">
            <a:avLst/>
          </a:prstGeom>
          <a:noFill/>
          <a:ln w="9525">
            <a:noFill/>
            <a:miter lim="800000"/>
            <a:headEnd/>
            <a:tailEnd/>
          </a:ln>
        </p:spPr>
      </p:pic>
      <p:pic>
        <p:nvPicPr>
          <p:cNvPr id="5" name="Picture 4" descr="images.jpg"/>
          <p:cNvPicPr>
            <a:picLocks noChangeAspect="1"/>
          </p:cNvPicPr>
          <p:nvPr/>
        </p:nvPicPr>
        <p:blipFill>
          <a:blip r:embed="rId5" cstate="print"/>
          <a:stretch>
            <a:fillRect/>
          </a:stretch>
        </p:blipFill>
        <p:spPr>
          <a:xfrm>
            <a:off x="381000" y="228600"/>
            <a:ext cx="1523999" cy="973477"/>
          </a:xfrm>
          <a:prstGeom prst="rect">
            <a:avLst/>
          </a:prstGeom>
        </p:spPr>
      </p:pic>
    </p:spTree>
    <p:extLst>
      <p:ext uri="{BB962C8B-B14F-4D97-AF65-F5344CB8AC3E}">
        <p14:creationId xmlns:p14="http://schemas.microsoft.com/office/powerpoint/2010/main" val="53313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Gardening</a:t>
            </a:r>
            <a:endParaRPr lang="en-US" dirty="0"/>
          </a:p>
        </p:txBody>
      </p:sp>
      <p:sp>
        <p:nvSpPr>
          <p:cNvPr id="3" name="Content Placeholder 2"/>
          <p:cNvSpPr>
            <a:spLocks noGrp="1"/>
          </p:cNvSpPr>
          <p:nvPr>
            <p:ph sz="quarter" idx="1"/>
          </p:nvPr>
        </p:nvSpPr>
        <p:spPr>
          <a:xfrm>
            <a:off x="304800" y="2057400"/>
            <a:ext cx="8503920" cy="4572000"/>
          </a:xfrm>
        </p:spPr>
        <p:txBody>
          <a:bodyPr>
            <a:normAutofit/>
          </a:bodyPr>
          <a:lstStyle/>
          <a:p>
            <a:r>
              <a:rPr lang="en-US" sz="2000" dirty="0" smtClean="0"/>
              <a:t>The most used economic method after the traditional one is “economic gardening”, simply because it is flexible and it can be incorporated pretty much on any medium-size community</a:t>
            </a:r>
          </a:p>
          <a:p>
            <a:endParaRPr lang="en-US" sz="2000" dirty="0" smtClean="0"/>
          </a:p>
          <a:p>
            <a:r>
              <a:rPr lang="en-US" sz="2000" dirty="0" smtClean="0"/>
              <a:t>Also economic gardening can be implement in communities where people look for exactly the opposite than “traditional method”. Economic gardening is exclusively focus on developing the skills and talents within the community making it more self sustainable. The traditional method looks for outside capital, which can be good for the community economically, but doesn’t help neither to the moral or the environment of the community</a:t>
            </a:r>
          </a:p>
          <a:p>
            <a:endParaRPr lang="en-US" sz="1800" dirty="0" smtClean="0"/>
          </a:p>
          <a:p>
            <a:endParaRPr lang="en-US" sz="1800" dirty="0"/>
          </a:p>
        </p:txBody>
      </p:sp>
      <p:pic>
        <p:nvPicPr>
          <p:cNvPr id="4" name="Picture 3"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pic>
        <p:nvPicPr>
          <p:cNvPr id="5" name="Picture 4" descr="images.jpg"/>
          <p:cNvPicPr>
            <a:picLocks noChangeAspect="1"/>
          </p:cNvPicPr>
          <p:nvPr/>
        </p:nvPicPr>
        <p:blipFill>
          <a:blip r:embed="rId4" cstate="print"/>
          <a:stretch>
            <a:fillRect/>
          </a:stretch>
        </p:blipFill>
        <p:spPr>
          <a:xfrm>
            <a:off x="381000" y="228600"/>
            <a:ext cx="1523999" cy="973477"/>
          </a:xfrm>
          <a:prstGeom prst="rect">
            <a:avLst/>
          </a:prstGeom>
        </p:spPr>
      </p:pic>
    </p:spTree>
    <p:extLst>
      <p:ext uri="{BB962C8B-B14F-4D97-AF65-F5344CB8AC3E}">
        <p14:creationId xmlns:p14="http://schemas.microsoft.com/office/powerpoint/2010/main" val="3470177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marL="53975" eaLnBrk="1" hangingPunct="1">
              <a:defRPr/>
            </a:pPr>
            <a:r>
              <a:rPr lang="en-US" b="1" dirty="0" smtClean="0">
                <a:solidFill>
                  <a:srgbClr val="C00000"/>
                </a:solidFill>
                <a:latin typeface="Calibri" pitchFamily="34" charset="0"/>
              </a:rPr>
              <a:t>iCAST Mission</a:t>
            </a:r>
          </a:p>
        </p:txBody>
      </p:sp>
      <p:sp>
        <p:nvSpPr>
          <p:cNvPr id="12" name="Content Placeholder 11"/>
          <p:cNvSpPr>
            <a:spLocks noGrp="1"/>
          </p:cNvSpPr>
          <p:nvPr>
            <p:ph sz="quarter" idx="1"/>
          </p:nvPr>
        </p:nvSpPr>
        <p:spPr/>
        <p:txBody>
          <a:bodyPr/>
          <a:lstStyle/>
          <a:p>
            <a:pPr>
              <a:buNone/>
            </a:pPr>
            <a:r>
              <a:rPr lang="en-US" i="1" kern="0" dirty="0" smtClean="0">
                <a:latin typeface="Calibri" pitchFamily="34" charset="0"/>
              </a:rPr>
              <a:t>To provide economic, environmental, and social benefits to communities in a manner that builds local capacity</a:t>
            </a:r>
            <a:endParaRPr lang="en-US" dirty="0"/>
          </a:p>
        </p:txBody>
      </p:sp>
      <p:sp>
        <p:nvSpPr>
          <p:cNvPr id="17" name="Oval 16"/>
          <p:cNvSpPr>
            <a:spLocks noChangeAspect="1" noChangeArrowheads="1"/>
          </p:cNvSpPr>
          <p:nvPr/>
        </p:nvSpPr>
        <p:spPr bwMode="auto">
          <a:xfrm>
            <a:off x="3276600" y="3962399"/>
            <a:ext cx="2362200" cy="2335995"/>
          </a:xfrm>
          <a:prstGeom prst="ellipse">
            <a:avLst/>
          </a:prstGeom>
          <a:solidFill>
            <a:schemeClr val="accent6">
              <a:lumMod val="60000"/>
              <a:lumOff val="40000"/>
              <a:alpha val="40000"/>
            </a:schemeClr>
          </a:solidFill>
          <a:ln w="38100">
            <a:solidFill>
              <a:srgbClr val="FF0000">
                <a:alpha val="34117"/>
              </a:srgbClr>
            </a:solidFill>
            <a:round/>
            <a:headEnd/>
            <a:tailEnd/>
          </a:ln>
        </p:spPr>
        <p:txBody>
          <a:bodyPr lIns="45720" tIns="22860" rIns="45720" bIns="22860"/>
          <a:lstStyle/>
          <a:p>
            <a:pPr>
              <a:defRPr/>
            </a:pPr>
            <a:endParaRPr lang="en-US" sz="1100" b="1" dirty="0">
              <a:solidFill>
                <a:srgbClr val="000000"/>
              </a:solidFill>
              <a:latin typeface="Calibri" pitchFamily="34" charset="0"/>
            </a:endParaRPr>
          </a:p>
          <a:p>
            <a:pPr>
              <a:defRPr/>
            </a:pPr>
            <a:endParaRPr lang="en-US" sz="3200" b="1" dirty="0"/>
          </a:p>
        </p:txBody>
      </p:sp>
      <p:sp>
        <p:nvSpPr>
          <p:cNvPr id="18" name="Oval 4"/>
          <p:cNvSpPr>
            <a:spLocks noChangeAspect="1" noChangeArrowheads="1"/>
          </p:cNvSpPr>
          <p:nvPr/>
        </p:nvSpPr>
        <p:spPr bwMode="auto">
          <a:xfrm>
            <a:off x="2286000" y="2590800"/>
            <a:ext cx="2286000" cy="2260356"/>
          </a:xfrm>
          <a:prstGeom prst="ellipse">
            <a:avLst/>
          </a:prstGeom>
          <a:solidFill>
            <a:srgbClr val="FFFF00">
              <a:alpha val="29000"/>
            </a:srgbClr>
          </a:solidFill>
          <a:ln w="28575" cmpd="sng">
            <a:solidFill>
              <a:srgbClr val="FBD24A">
                <a:alpha val="51000"/>
              </a:srgbClr>
            </a:solidFill>
            <a:headEnd/>
            <a:tailEnd/>
          </a:ln>
        </p:spPr>
        <p:style>
          <a:lnRef idx="1">
            <a:schemeClr val="accent5"/>
          </a:lnRef>
          <a:fillRef idx="2">
            <a:schemeClr val="accent5"/>
          </a:fillRef>
          <a:effectRef idx="1">
            <a:schemeClr val="accent5"/>
          </a:effectRef>
          <a:fontRef idx="minor">
            <a:schemeClr val="dk1"/>
          </a:fontRef>
        </p:style>
        <p:txBody>
          <a:bodyPr lIns="45720" tIns="22860" rIns="45720" bIns="22860"/>
          <a:lstStyle/>
          <a:p>
            <a:pPr>
              <a:defRPr/>
            </a:pPr>
            <a:endParaRPr lang="en-US" sz="1100" b="1" dirty="0">
              <a:solidFill>
                <a:srgbClr val="000000"/>
              </a:solidFill>
            </a:endParaRPr>
          </a:p>
          <a:p>
            <a:pPr>
              <a:defRPr/>
            </a:pPr>
            <a:endParaRPr lang="en-US" sz="3200" b="1" dirty="0"/>
          </a:p>
        </p:txBody>
      </p:sp>
      <p:sp>
        <p:nvSpPr>
          <p:cNvPr id="19" name="Oval 4"/>
          <p:cNvSpPr>
            <a:spLocks noChangeAspect="1" noChangeArrowheads="1"/>
          </p:cNvSpPr>
          <p:nvPr/>
        </p:nvSpPr>
        <p:spPr bwMode="auto">
          <a:xfrm>
            <a:off x="4267200" y="2590800"/>
            <a:ext cx="2209800" cy="2185011"/>
          </a:xfrm>
          <a:prstGeom prst="ellipse">
            <a:avLst/>
          </a:prstGeom>
          <a:solidFill>
            <a:srgbClr val="3366FF">
              <a:alpha val="17000"/>
            </a:srgbClr>
          </a:solidFill>
          <a:ln w="38100" cmpd="sng">
            <a:solidFill>
              <a:schemeClr val="accent1">
                <a:lumMod val="75000"/>
                <a:alpha val="51000"/>
              </a:schemeClr>
            </a:solidFill>
            <a:headEnd/>
            <a:tailEnd/>
          </a:ln>
        </p:spPr>
        <p:style>
          <a:lnRef idx="1">
            <a:schemeClr val="accent2"/>
          </a:lnRef>
          <a:fillRef idx="2">
            <a:schemeClr val="accent2"/>
          </a:fillRef>
          <a:effectRef idx="1">
            <a:schemeClr val="accent2"/>
          </a:effectRef>
          <a:fontRef idx="minor">
            <a:schemeClr val="dk1"/>
          </a:fontRef>
        </p:style>
        <p:txBody>
          <a:bodyPr lIns="45720" tIns="22860" rIns="45720" bIns="22860"/>
          <a:lstStyle/>
          <a:p>
            <a:pPr>
              <a:defRPr/>
            </a:pPr>
            <a:endParaRPr lang="en-US" sz="1100" b="1" dirty="0">
              <a:solidFill>
                <a:srgbClr val="000000"/>
              </a:solidFill>
            </a:endParaRPr>
          </a:p>
          <a:p>
            <a:pPr>
              <a:defRPr/>
            </a:pPr>
            <a:endParaRPr lang="en-US" sz="3200" b="1" dirty="0"/>
          </a:p>
        </p:txBody>
      </p:sp>
      <p:sp>
        <p:nvSpPr>
          <p:cNvPr id="16392" name="TextBox 13"/>
          <p:cNvSpPr txBox="1">
            <a:spLocks noChangeArrowheads="1"/>
          </p:cNvSpPr>
          <p:nvPr/>
        </p:nvSpPr>
        <p:spPr bwMode="auto">
          <a:xfrm>
            <a:off x="2286000" y="3200400"/>
            <a:ext cx="2133600" cy="830997"/>
          </a:xfrm>
          <a:prstGeom prst="rect">
            <a:avLst/>
          </a:prstGeom>
          <a:noFill/>
          <a:ln w="9525">
            <a:noFill/>
            <a:miter lim="800000"/>
            <a:headEnd/>
            <a:tailEnd/>
          </a:ln>
        </p:spPr>
        <p:txBody>
          <a:bodyPr wrap="square">
            <a:spAutoFit/>
          </a:bodyPr>
          <a:lstStyle/>
          <a:p>
            <a:pPr algn="ctr"/>
            <a:r>
              <a:rPr lang="en-US" sz="2400" b="1" dirty="0">
                <a:latin typeface="Calibri" pitchFamily="34" charset="0"/>
              </a:rPr>
              <a:t>Environmental Stewardship</a:t>
            </a:r>
          </a:p>
        </p:txBody>
      </p:sp>
      <p:sp>
        <p:nvSpPr>
          <p:cNvPr id="16393" name="TextBox 14"/>
          <p:cNvSpPr txBox="1">
            <a:spLocks noChangeArrowheads="1"/>
          </p:cNvSpPr>
          <p:nvPr/>
        </p:nvSpPr>
        <p:spPr bwMode="auto">
          <a:xfrm>
            <a:off x="3581400" y="4953000"/>
            <a:ext cx="1905000" cy="830997"/>
          </a:xfrm>
          <a:prstGeom prst="rect">
            <a:avLst/>
          </a:prstGeom>
          <a:noFill/>
          <a:ln w="9525">
            <a:noFill/>
            <a:miter lim="800000"/>
            <a:headEnd/>
            <a:tailEnd/>
          </a:ln>
        </p:spPr>
        <p:txBody>
          <a:bodyPr wrap="square">
            <a:spAutoFit/>
          </a:bodyPr>
          <a:lstStyle/>
          <a:p>
            <a:pPr algn="ctr"/>
            <a:r>
              <a:rPr lang="en-US" sz="2400" b="1" dirty="0">
                <a:latin typeface="Calibri" pitchFamily="34" charset="0"/>
              </a:rPr>
              <a:t>Economic </a:t>
            </a:r>
            <a:r>
              <a:rPr lang="en-US" sz="2400" b="1" dirty="0" smtClean="0">
                <a:latin typeface="Calibri" pitchFamily="34" charset="0"/>
              </a:rPr>
              <a:t>Development</a:t>
            </a:r>
            <a:endParaRPr lang="en-US" sz="2400" b="1" dirty="0">
              <a:latin typeface="Calibri" pitchFamily="34" charset="0"/>
            </a:endParaRPr>
          </a:p>
        </p:txBody>
      </p:sp>
      <p:sp>
        <p:nvSpPr>
          <p:cNvPr id="16394" name="TextBox 15"/>
          <p:cNvSpPr txBox="1">
            <a:spLocks noChangeArrowheads="1"/>
          </p:cNvSpPr>
          <p:nvPr/>
        </p:nvSpPr>
        <p:spPr bwMode="auto">
          <a:xfrm>
            <a:off x="4495800" y="3200400"/>
            <a:ext cx="2057400" cy="830997"/>
          </a:xfrm>
          <a:prstGeom prst="rect">
            <a:avLst/>
          </a:prstGeom>
          <a:noFill/>
          <a:ln w="9525">
            <a:noFill/>
            <a:miter lim="800000"/>
            <a:headEnd/>
            <a:tailEnd/>
          </a:ln>
        </p:spPr>
        <p:txBody>
          <a:bodyPr wrap="square">
            <a:spAutoFit/>
          </a:bodyPr>
          <a:lstStyle/>
          <a:p>
            <a:pPr algn="ctr"/>
            <a:r>
              <a:rPr lang="en-US" sz="2400" b="1" dirty="0">
                <a:latin typeface="Calibri" pitchFamily="34" charset="0"/>
              </a:rPr>
              <a:t>Social Responsibility</a:t>
            </a:r>
          </a:p>
        </p:txBody>
      </p:sp>
      <p:pic>
        <p:nvPicPr>
          <p:cNvPr id="16395" name="Picture 10" descr="ICAST Logo Good.png"/>
          <p:cNvPicPr>
            <a:picLocks noChangeAspect="1"/>
          </p:cNvPicPr>
          <p:nvPr/>
        </p:nvPicPr>
        <p:blipFill>
          <a:blip r:embed="rId3" cstate="print"/>
          <a:srcRect/>
          <a:stretch>
            <a:fillRect/>
          </a:stretch>
        </p:blipFill>
        <p:spPr bwMode="auto">
          <a:xfrm>
            <a:off x="7620000" y="228600"/>
            <a:ext cx="1289050" cy="11191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cast_model_orange.png"/>
          <p:cNvPicPr>
            <a:picLocks noGrp="1" noChangeAspect="1"/>
          </p:cNvPicPr>
          <p:nvPr>
            <p:ph sz="quarter" idx="1"/>
          </p:nvPr>
        </p:nvPicPr>
        <p:blipFill>
          <a:blip r:embed="rId2" cstate="print"/>
          <a:stretch>
            <a:fillRect/>
          </a:stretch>
        </p:blipFill>
        <p:spPr>
          <a:xfrm>
            <a:off x="1371600" y="304800"/>
            <a:ext cx="6934200" cy="6781800"/>
          </a:xfr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C00000"/>
                </a:solidFill>
              </a:rPr>
              <a:t>Accomplishments</a:t>
            </a:r>
            <a:endParaRPr lang="en-US" sz="3200" dirty="0">
              <a:solidFill>
                <a:srgbClr val="C00000"/>
              </a:solidFill>
            </a:endParaRPr>
          </a:p>
        </p:txBody>
      </p:sp>
      <p:sp>
        <p:nvSpPr>
          <p:cNvPr id="3" name="Content Placeholder 2"/>
          <p:cNvSpPr>
            <a:spLocks noGrp="1"/>
          </p:cNvSpPr>
          <p:nvPr>
            <p:ph sz="quarter" idx="1"/>
          </p:nvPr>
        </p:nvSpPr>
        <p:spPr/>
        <p:txBody>
          <a:bodyPr>
            <a:noAutofit/>
          </a:bodyPr>
          <a:lstStyle/>
          <a:p>
            <a:pPr>
              <a:spcBef>
                <a:spcPts val="600"/>
              </a:spcBef>
              <a:spcAft>
                <a:spcPts val="600"/>
              </a:spcAft>
              <a:buClrTx/>
            </a:pPr>
            <a:r>
              <a:rPr lang="en-US" sz="2400" dirty="0" smtClean="0"/>
              <a:t>Promoted the launch of eight for-profit start-ups and advised dozen’s of small businesses</a:t>
            </a:r>
          </a:p>
          <a:p>
            <a:pPr>
              <a:spcBef>
                <a:spcPts val="600"/>
              </a:spcBef>
              <a:spcAft>
                <a:spcPts val="600"/>
              </a:spcAft>
              <a:buClrTx/>
            </a:pPr>
            <a:r>
              <a:rPr lang="en-US" sz="2400" dirty="0" smtClean="0"/>
              <a:t>Created 100+ Jobs  &amp; placed 250+ into ‘Green Collar’ Jobs</a:t>
            </a:r>
          </a:p>
          <a:p>
            <a:pPr>
              <a:spcBef>
                <a:spcPts val="600"/>
              </a:spcBef>
              <a:spcAft>
                <a:spcPts val="600"/>
              </a:spcAft>
              <a:buClrTx/>
            </a:pPr>
            <a:r>
              <a:rPr lang="en-US" sz="2400" dirty="0" smtClean="0"/>
              <a:t>Created direct economic impact worth over $25 Million and in-direct economic impact worth over $200 Million; </a:t>
            </a:r>
          </a:p>
          <a:p>
            <a:pPr>
              <a:spcBef>
                <a:spcPts val="600"/>
              </a:spcBef>
              <a:spcAft>
                <a:spcPts val="600"/>
              </a:spcAft>
              <a:buClrTx/>
            </a:pPr>
            <a:r>
              <a:rPr lang="en-US" sz="2400" dirty="0" smtClean="0"/>
              <a:t>2011: </a:t>
            </a:r>
          </a:p>
          <a:p>
            <a:pPr lvl="1">
              <a:spcBef>
                <a:spcPts val="600"/>
              </a:spcBef>
              <a:spcAft>
                <a:spcPts val="600"/>
              </a:spcAft>
              <a:buClrTx/>
            </a:pPr>
            <a:r>
              <a:rPr lang="en-US" sz="2000" b="1" dirty="0" smtClean="0">
                <a:solidFill>
                  <a:srgbClr val="002060"/>
                </a:solidFill>
              </a:rPr>
              <a:t>Saves 5M kWh and reduce CO2 emissions by 8M lbs</a:t>
            </a:r>
          </a:p>
          <a:p>
            <a:pPr lvl="1">
              <a:spcBef>
                <a:spcPts val="600"/>
              </a:spcBef>
              <a:spcAft>
                <a:spcPts val="600"/>
              </a:spcAft>
              <a:buClrTx/>
            </a:pPr>
            <a:r>
              <a:rPr lang="en-US" sz="2000" b="1" dirty="0" smtClean="0">
                <a:solidFill>
                  <a:srgbClr val="002060"/>
                </a:solidFill>
              </a:rPr>
              <a:t>Engaged 200+ university students in community projects  </a:t>
            </a:r>
          </a:p>
          <a:p>
            <a:pPr lvl="1">
              <a:spcBef>
                <a:spcPts val="600"/>
              </a:spcBef>
              <a:spcAft>
                <a:spcPts val="600"/>
              </a:spcAft>
              <a:buClrTx/>
            </a:pPr>
            <a:r>
              <a:rPr lang="en-US" sz="2000" b="1" dirty="0" smtClean="0">
                <a:solidFill>
                  <a:srgbClr val="002060"/>
                </a:solidFill>
              </a:rPr>
              <a:t>Serve 1,000+ low income households, non-profits, etc.  </a:t>
            </a:r>
          </a:p>
          <a:p>
            <a:pPr lvl="1">
              <a:spcBef>
                <a:spcPts val="600"/>
              </a:spcBef>
              <a:spcAft>
                <a:spcPts val="600"/>
              </a:spcAft>
              <a:buClrTx/>
            </a:pPr>
            <a:r>
              <a:rPr lang="en-US" sz="2000" b="1" dirty="0" smtClean="0">
                <a:solidFill>
                  <a:srgbClr val="002060"/>
                </a:solidFill>
              </a:rPr>
              <a:t>Train 500+ and provide employment to 100+ unemployed</a:t>
            </a:r>
          </a:p>
        </p:txBody>
      </p:sp>
      <p:pic>
        <p:nvPicPr>
          <p:cNvPr id="6" name="Picture 5" descr="ICAST Logo.JPG"/>
          <p:cNvPicPr>
            <a:picLocks noChangeAspect="1"/>
          </p:cNvPicPr>
          <p:nvPr/>
        </p:nvPicPr>
        <p:blipFill>
          <a:blip r:embed="rId2" cstate="print"/>
          <a:stretch>
            <a:fillRect/>
          </a:stretch>
        </p:blipFill>
        <p:spPr>
          <a:xfrm>
            <a:off x="7620000" y="212149"/>
            <a:ext cx="1066800" cy="92536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 name="AutoShape 2"/>
          <p:cNvSpPr>
            <a:spLocks noChangeArrowheads="1"/>
          </p:cNvSpPr>
          <p:nvPr/>
        </p:nvSpPr>
        <p:spPr bwMode="auto">
          <a:xfrm>
            <a:off x="5867400" y="2971800"/>
            <a:ext cx="1600200" cy="1828800"/>
          </a:xfrm>
          <a:prstGeom prst="flowChartOnlineStorage">
            <a:avLst/>
          </a:prstGeom>
          <a:gradFill rotWithShape="0">
            <a:gsLst>
              <a:gs pos="0">
                <a:srgbClr val="9BC1FF"/>
              </a:gs>
              <a:gs pos="100000">
                <a:srgbClr val="3F80CD"/>
              </a:gs>
            </a:gsLst>
            <a:lin ang="5400000"/>
          </a:gradFill>
          <a:ln w="19050">
            <a:solidFill>
              <a:srgbClr val="4A7EBB"/>
            </a:solidFill>
            <a:miter lim="800000"/>
            <a:headEnd/>
            <a:tailEnd/>
          </a:ln>
          <a:effectLst>
            <a:glow rad="101600">
              <a:srgbClr val="52A927">
                <a:alpha val="75000"/>
              </a:srgbClr>
            </a:glow>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en-US"/>
          </a:p>
        </p:txBody>
      </p:sp>
      <p:sp>
        <p:nvSpPr>
          <p:cNvPr id="27" name="AutoShape 2"/>
          <p:cNvSpPr>
            <a:spLocks noChangeArrowheads="1"/>
          </p:cNvSpPr>
          <p:nvPr/>
        </p:nvSpPr>
        <p:spPr bwMode="auto">
          <a:xfrm>
            <a:off x="4495800" y="2971800"/>
            <a:ext cx="1514475" cy="1828800"/>
          </a:xfrm>
          <a:prstGeom prst="flowChartOnlineStorage">
            <a:avLst/>
          </a:prstGeom>
          <a:gradFill rotWithShape="0">
            <a:gsLst>
              <a:gs pos="0">
                <a:srgbClr val="9BC1FF"/>
              </a:gs>
              <a:gs pos="100000">
                <a:srgbClr val="3F80CD"/>
              </a:gs>
            </a:gsLst>
            <a:lin ang="5400000"/>
          </a:gradFill>
          <a:ln w="19050">
            <a:solidFill>
              <a:srgbClr val="4A7EBB"/>
            </a:solidFill>
            <a:miter lim="800000"/>
            <a:headEnd/>
            <a:tailEnd/>
          </a:ln>
          <a:effectLst>
            <a:glow rad="101600">
              <a:srgbClr val="52A927">
                <a:alpha val="75000"/>
              </a:srgbClr>
            </a:glow>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en-US"/>
          </a:p>
        </p:txBody>
      </p:sp>
      <p:sp>
        <p:nvSpPr>
          <p:cNvPr id="26" name="AutoShape 2"/>
          <p:cNvSpPr>
            <a:spLocks noChangeArrowheads="1"/>
          </p:cNvSpPr>
          <p:nvPr/>
        </p:nvSpPr>
        <p:spPr bwMode="auto">
          <a:xfrm>
            <a:off x="3048000" y="2971800"/>
            <a:ext cx="1590675" cy="1828800"/>
          </a:xfrm>
          <a:prstGeom prst="flowChartOnlineStorage">
            <a:avLst/>
          </a:prstGeom>
          <a:gradFill rotWithShape="0">
            <a:gsLst>
              <a:gs pos="0">
                <a:srgbClr val="9BC1FF"/>
              </a:gs>
              <a:gs pos="100000">
                <a:srgbClr val="3F80CD"/>
              </a:gs>
            </a:gsLst>
            <a:lin ang="5400000"/>
          </a:gradFill>
          <a:ln w="19050">
            <a:solidFill>
              <a:srgbClr val="4A7EBB"/>
            </a:solidFill>
            <a:miter lim="800000"/>
            <a:headEnd/>
            <a:tailEnd/>
          </a:ln>
          <a:effectLst>
            <a:glow rad="101600">
              <a:srgbClr val="52A927">
                <a:alpha val="75000"/>
              </a:srgbClr>
            </a:glow>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en-US"/>
          </a:p>
        </p:txBody>
      </p:sp>
      <p:sp>
        <p:nvSpPr>
          <p:cNvPr id="25" name="AutoShape 2"/>
          <p:cNvSpPr>
            <a:spLocks noChangeArrowheads="1"/>
          </p:cNvSpPr>
          <p:nvPr/>
        </p:nvSpPr>
        <p:spPr bwMode="auto">
          <a:xfrm>
            <a:off x="1600200" y="2971800"/>
            <a:ext cx="1590675" cy="1828800"/>
          </a:xfrm>
          <a:prstGeom prst="flowChartOnlineStorage">
            <a:avLst/>
          </a:prstGeom>
          <a:gradFill rotWithShape="0">
            <a:gsLst>
              <a:gs pos="0">
                <a:srgbClr val="9BC1FF"/>
              </a:gs>
              <a:gs pos="100000">
                <a:srgbClr val="3F80CD"/>
              </a:gs>
            </a:gsLst>
            <a:lin ang="5400000"/>
          </a:gradFill>
          <a:ln w="19050">
            <a:solidFill>
              <a:srgbClr val="4A7EBB"/>
            </a:solidFill>
            <a:miter lim="800000"/>
            <a:headEnd/>
            <a:tailEnd/>
          </a:ln>
          <a:effectLst>
            <a:glow rad="101600">
              <a:srgbClr val="52A927">
                <a:alpha val="75000"/>
              </a:srgbClr>
            </a:glow>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en-US"/>
          </a:p>
        </p:txBody>
      </p:sp>
      <p:sp>
        <p:nvSpPr>
          <p:cNvPr id="24" name="AutoShape 2"/>
          <p:cNvSpPr>
            <a:spLocks noChangeArrowheads="1"/>
          </p:cNvSpPr>
          <p:nvPr/>
        </p:nvSpPr>
        <p:spPr bwMode="auto">
          <a:xfrm>
            <a:off x="304799" y="2971800"/>
            <a:ext cx="1447801" cy="1828800"/>
          </a:xfrm>
          <a:prstGeom prst="flowChartOnlineStorage">
            <a:avLst/>
          </a:prstGeom>
          <a:gradFill rotWithShape="0">
            <a:gsLst>
              <a:gs pos="0">
                <a:srgbClr val="9BC1FF"/>
              </a:gs>
              <a:gs pos="100000">
                <a:srgbClr val="3F80CD"/>
              </a:gs>
            </a:gsLst>
            <a:lin ang="5400000"/>
          </a:gradFill>
          <a:ln w="19050">
            <a:solidFill>
              <a:srgbClr val="4A7EBB"/>
            </a:solidFill>
            <a:miter lim="800000"/>
            <a:headEnd/>
            <a:tailEnd/>
          </a:ln>
          <a:effectLst>
            <a:glow rad="101600">
              <a:srgbClr val="52A927">
                <a:alpha val="75000"/>
              </a:srgbClr>
            </a:glow>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en-US"/>
          </a:p>
        </p:txBody>
      </p:sp>
      <p:sp>
        <p:nvSpPr>
          <p:cNvPr id="17411" name="AutoShape 3"/>
          <p:cNvSpPr>
            <a:spLocks noChangeArrowheads="1"/>
          </p:cNvSpPr>
          <p:nvPr/>
        </p:nvSpPr>
        <p:spPr bwMode="auto">
          <a:xfrm>
            <a:off x="7315201" y="2971800"/>
            <a:ext cx="1524000" cy="1828800"/>
          </a:xfrm>
          <a:prstGeom prst="flowChartTerminator">
            <a:avLst/>
          </a:prstGeom>
          <a:gradFill rotWithShape="0">
            <a:gsLst>
              <a:gs pos="0">
                <a:srgbClr val="9BC1FF"/>
              </a:gs>
              <a:gs pos="100000">
                <a:srgbClr val="3F80CD"/>
              </a:gs>
            </a:gsLst>
            <a:lin ang="5400000"/>
          </a:gradFill>
          <a:ln w="19050">
            <a:solidFill>
              <a:srgbClr val="4A7EBB"/>
            </a:solidFill>
            <a:miter lim="800000"/>
            <a:headEnd/>
            <a:tailEnd/>
          </a:ln>
          <a:effectLst>
            <a:glow rad="101600">
              <a:srgbClr val="52A927">
                <a:alpha val="75000"/>
              </a:srgbClr>
            </a:glow>
            <a:outerShdw blurRad="38100" dist="25400" dir="5400000" algn="ctr" rotWithShape="0">
              <a:srgbClr val="000000">
                <a:alpha val="35001"/>
              </a:srgbClr>
            </a:outerShdw>
          </a:effectLst>
        </p:spPr>
        <p:txBody>
          <a:bodyPr vert="horz" wrap="square" lIns="91440" tIns="91440" rIns="91440" bIns="91440" numCol="1" anchor="t" anchorCtr="0" compatLnSpc="1">
            <a:prstTxWarp prst="textNoShape">
              <a:avLst/>
            </a:prstTxWarp>
          </a:bodyPr>
          <a:lstStyle/>
          <a:p>
            <a:endParaRPr lang="en-US" sz="1600"/>
          </a:p>
        </p:txBody>
      </p:sp>
      <p:sp>
        <p:nvSpPr>
          <p:cNvPr id="16386" name="Rectangle 2"/>
          <p:cNvSpPr>
            <a:spLocks noGrp="1" noChangeArrowheads="1"/>
          </p:cNvSpPr>
          <p:nvPr>
            <p:ph type="title"/>
          </p:nvPr>
        </p:nvSpPr>
        <p:spPr>
          <a:xfrm>
            <a:off x="381000" y="304800"/>
            <a:ext cx="8534400" cy="685800"/>
          </a:xfrm>
        </p:spPr>
        <p:txBody>
          <a:bodyPr>
            <a:noAutofit/>
          </a:bodyPr>
          <a:lstStyle/>
          <a:p>
            <a:pPr eaLnBrk="0" hangingPunct="0">
              <a:defRPr/>
            </a:pPr>
            <a:r>
              <a:rPr lang="en-US" sz="3200" kern="0" dirty="0" smtClean="0">
                <a:solidFill>
                  <a:srgbClr val="C00000"/>
                </a:solidFill>
              </a:rPr>
              <a:t>Economic Development Models</a:t>
            </a:r>
            <a:endParaRPr lang="en-US" sz="3200" kern="0" dirty="0">
              <a:solidFill>
                <a:schemeClr val="tx2"/>
              </a:solidFill>
            </a:endParaRPr>
          </a:p>
        </p:txBody>
      </p:sp>
      <p:pic>
        <p:nvPicPr>
          <p:cNvPr id="16395" name="Picture 10" descr="ICAST Logo Good.png"/>
          <p:cNvPicPr>
            <a:picLocks noChangeAspect="1"/>
          </p:cNvPicPr>
          <p:nvPr/>
        </p:nvPicPr>
        <p:blipFill>
          <a:blip r:embed="rId3" cstate="print"/>
          <a:srcRect/>
          <a:stretch>
            <a:fillRect/>
          </a:stretch>
        </p:blipFill>
        <p:spPr bwMode="auto">
          <a:xfrm>
            <a:off x="7772400" y="228600"/>
            <a:ext cx="1140946" cy="990600"/>
          </a:xfrm>
          <a:prstGeom prst="rect">
            <a:avLst/>
          </a:prstGeom>
          <a:noFill/>
          <a:ln w="9525">
            <a:noFill/>
            <a:miter lim="800000"/>
            <a:headEnd/>
            <a:tailEnd/>
          </a:ln>
        </p:spPr>
      </p:pic>
      <p:sp>
        <p:nvSpPr>
          <p:cNvPr id="33" name="TextBox 32"/>
          <p:cNvSpPr txBox="1"/>
          <p:nvPr/>
        </p:nvSpPr>
        <p:spPr>
          <a:xfrm>
            <a:off x="0" y="3733800"/>
            <a:ext cx="1899356" cy="338554"/>
          </a:xfrm>
          <a:prstGeom prst="rect">
            <a:avLst/>
          </a:prstGeom>
          <a:noFill/>
          <a:effectLst>
            <a:glow rad="101600">
              <a:srgbClr val="52A927">
                <a:alpha val="75000"/>
              </a:srgbClr>
            </a:glow>
          </a:effectLst>
        </p:spPr>
        <p:txBody>
          <a:bodyPr wrap="square" rtlCol="0">
            <a:spAutoFit/>
          </a:bodyPr>
          <a:lstStyle/>
          <a:p>
            <a:pPr algn="ctr"/>
            <a:r>
              <a:rPr lang="en-US" sz="1600" dirty="0" smtClean="0">
                <a:solidFill>
                  <a:srgbClr val="800000"/>
                </a:solidFill>
                <a:effectLst>
                  <a:glow rad="101600">
                    <a:srgbClr val="E3DD23">
                      <a:alpha val="75000"/>
                    </a:srgbClr>
                  </a:glow>
                </a:effectLst>
              </a:rPr>
              <a:t>Traditional</a:t>
            </a:r>
            <a:endParaRPr lang="en-US" sz="1600" dirty="0">
              <a:solidFill>
                <a:srgbClr val="800000"/>
              </a:solidFill>
              <a:effectLst>
                <a:glow rad="101600">
                  <a:srgbClr val="E3DD23">
                    <a:alpha val="75000"/>
                  </a:srgbClr>
                </a:glow>
              </a:effectLst>
            </a:endParaRPr>
          </a:p>
        </p:txBody>
      </p:sp>
      <p:sp>
        <p:nvSpPr>
          <p:cNvPr id="18" name="TextBox 17"/>
          <p:cNvSpPr txBox="1"/>
          <p:nvPr/>
        </p:nvSpPr>
        <p:spPr>
          <a:xfrm>
            <a:off x="1371600" y="3657600"/>
            <a:ext cx="1899356" cy="584775"/>
          </a:xfrm>
          <a:prstGeom prst="rect">
            <a:avLst/>
          </a:prstGeom>
          <a:noFill/>
          <a:effectLst>
            <a:glow rad="101600">
              <a:srgbClr val="52A927">
                <a:alpha val="75000"/>
              </a:srgbClr>
            </a:glow>
          </a:effectLst>
        </p:spPr>
        <p:txBody>
          <a:bodyPr wrap="square" rtlCol="0">
            <a:spAutoFit/>
          </a:bodyPr>
          <a:lstStyle/>
          <a:p>
            <a:pPr algn="ctr"/>
            <a:r>
              <a:rPr lang="en-US" sz="1600" dirty="0" smtClean="0">
                <a:solidFill>
                  <a:srgbClr val="800000"/>
                </a:solidFill>
                <a:effectLst>
                  <a:glow rad="101600">
                    <a:srgbClr val="E3DD23">
                      <a:alpha val="75000"/>
                    </a:srgbClr>
                  </a:glow>
                </a:effectLst>
              </a:rPr>
              <a:t>Economic </a:t>
            </a:r>
            <a:br>
              <a:rPr lang="en-US" sz="1600" dirty="0" smtClean="0">
                <a:solidFill>
                  <a:srgbClr val="800000"/>
                </a:solidFill>
                <a:effectLst>
                  <a:glow rad="101600">
                    <a:srgbClr val="E3DD23">
                      <a:alpha val="75000"/>
                    </a:srgbClr>
                  </a:glow>
                </a:effectLst>
              </a:rPr>
            </a:br>
            <a:r>
              <a:rPr lang="en-US" sz="1600" dirty="0" smtClean="0">
                <a:solidFill>
                  <a:srgbClr val="800000"/>
                </a:solidFill>
                <a:effectLst>
                  <a:glow rad="101600">
                    <a:srgbClr val="E3DD23">
                      <a:alpha val="75000"/>
                    </a:srgbClr>
                  </a:glow>
                </a:effectLst>
              </a:rPr>
              <a:t>Gardening </a:t>
            </a:r>
            <a:endParaRPr lang="en-US" sz="1600" dirty="0">
              <a:solidFill>
                <a:srgbClr val="800000"/>
              </a:solidFill>
              <a:effectLst>
                <a:glow rad="101600">
                  <a:srgbClr val="E3DD23">
                    <a:alpha val="75000"/>
                  </a:srgbClr>
                </a:glow>
              </a:effectLst>
            </a:endParaRPr>
          </a:p>
        </p:txBody>
      </p:sp>
      <p:sp>
        <p:nvSpPr>
          <p:cNvPr id="19" name="TextBox 18"/>
          <p:cNvSpPr txBox="1"/>
          <p:nvPr/>
        </p:nvSpPr>
        <p:spPr>
          <a:xfrm>
            <a:off x="2743200" y="3657600"/>
            <a:ext cx="1899356" cy="584775"/>
          </a:xfrm>
          <a:prstGeom prst="rect">
            <a:avLst/>
          </a:prstGeom>
          <a:noFill/>
          <a:effectLst>
            <a:glow rad="101600">
              <a:srgbClr val="52A927">
                <a:alpha val="75000"/>
              </a:srgbClr>
            </a:glow>
          </a:effectLst>
        </p:spPr>
        <p:txBody>
          <a:bodyPr wrap="square" rtlCol="0">
            <a:spAutoFit/>
          </a:bodyPr>
          <a:lstStyle/>
          <a:p>
            <a:pPr algn="ctr"/>
            <a:r>
              <a:rPr lang="en-US" sz="1600" dirty="0" smtClean="0">
                <a:solidFill>
                  <a:srgbClr val="800000"/>
                </a:solidFill>
                <a:effectLst>
                  <a:glow rad="101600">
                    <a:srgbClr val="E3DD23">
                      <a:alpha val="75000"/>
                    </a:srgbClr>
                  </a:glow>
                </a:effectLst>
              </a:rPr>
              <a:t>Enterprise</a:t>
            </a:r>
            <a:r>
              <a:rPr lang="en-US" sz="1400" dirty="0" smtClean="0">
                <a:solidFill>
                  <a:srgbClr val="800000"/>
                </a:solidFill>
                <a:effectLst>
                  <a:glow rad="101600">
                    <a:srgbClr val="E3DD23">
                      <a:alpha val="75000"/>
                    </a:srgbClr>
                  </a:glow>
                </a:effectLst>
              </a:rPr>
              <a:t> </a:t>
            </a:r>
            <a:r>
              <a:rPr lang="en-US" sz="1600" dirty="0" smtClean="0">
                <a:solidFill>
                  <a:srgbClr val="800000"/>
                </a:solidFill>
                <a:effectLst>
                  <a:glow rad="101600">
                    <a:srgbClr val="E3DD23">
                      <a:alpha val="75000"/>
                    </a:srgbClr>
                  </a:glow>
                </a:effectLst>
              </a:rPr>
              <a:t>Facilitation</a:t>
            </a:r>
            <a:endParaRPr lang="en-US" sz="1400" dirty="0">
              <a:solidFill>
                <a:srgbClr val="800000"/>
              </a:solidFill>
              <a:effectLst>
                <a:glow rad="101600">
                  <a:srgbClr val="E3DD23">
                    <a:alpha val="75000"/>
                  </a:srgbClr>
                </a:glow>
              </a:effectLst>
            </a:endParaRPr>
          </a:p>
        </p:txBody>
      </p:sp>
      <p:sp>
        <p:nvSpPr>
          <p:cNvPr id="20" name="TextBox 19"/>
          <p:cNvSpPr txBox="1"/>
          <p:nvPr/>
        </p:nvSpPr>
        <p:spPr>
          <a:xfrm>
            <a:off x="4191000" y="3657600"/>
            <a:ext cx="1899356" cy="553998"/>
          </a:xfrm>
          <a:prstGeom prst="rect">
            <a:avLst/>
          </a:prstGeom>
          <a:noFill/>
          <a:effectLst>
            <a:glow rad="101600">
              <a:srgbClr val="52A927">
                <a:alpha val="75000"/>
              </a:srgbClr>
            </a:glow>
          </a:effectLst>
        </p:spPr>
        <p:txBody>
          <a:bodyPr wrap="square" rtlCol="0">
            <a:spAutoFit/>
          </a:bodyPr>
          <a:lstStyle/>
          <a:p>
            <a:pPr algn="ctr"/>
            <a:r>
              <a:rPr lang="en-US" sz="1600" dirty="0" smtClean="0">
                <a:solidFill>
                  <a:srgbClr val="800000"/>
                </a:solidFill>
                <a:effectLst>
                  <a:glow rad="101600">
                    <a:srgbClr val="E3DD23">
                      <a:alpha val="75000"/>
                    </a:srgbClr>
                  </a:glow>
                </a:effectLst>
              </a:rPr>
              <a:t>Hometown</a:t>
            </a:r>
          </a:p>
          <a:p>
            <a:pPr algn="ctr"/>
            <a:r>
              <a:rPr lang="en-US" sz="1400" dirty="0" smtClean="0">
                <a:solidFill>
                  <a:srgbClr val="800000"/>
                </a:solidFill>
                <a:effectLst>
                  <a:glow rad="101600">
                    <a:srgbClr val="E3DD23">
                      <a:alpha val="75000"/>
                    </a:srgbClr>
                  </a:glow>
                </a:effectLst>
              </a:rPr>
              <a:t>Competitiveness</a:t>
            </a:r>
            <a:endParaRPr lang="en-US" sz="1400" dirty="0">
              <a:solidFill>
                <a:srgbClr val="800000"/>
              </a:solidFill>
              <a:effectLst>
                <a:glow rad="101600">
                  <a:srgbClr val="E3DD23">
                    <a:alpha val="75000"/>
                  </a:srgbClr>
                </a:glow>
              </a:effectLst>
            </a:endParaRPr>
          </a:p>
        </p:txBody>
      </p:sp>
      <p:sp>
        <p:nvSpPr>
          <p:cNvPr id="21" name="TextBox 20"/>
          <p:cNvSpPr txBox="1"/>
          <p:nvPr/>
        </p:nvSpPr>
        <p:spPr>
          <a:xfrm>
            <a:off x="5638800" y="3657600"/>
            <a:ext cx="1899356" cy="584775"/>
          </a:xfrm>
          <a:prstGeom prst="rect">
            <a:avLst/>
          </a:prstGeom>
          <a:noFill/>
          <a:effectLst>
            <a:glow rad="101600">
              <a:srgbClr val="52A927">
                <a:alpha val="75000"/>
              </a:srgbClr>
            </a:glow>
          </a:effectLst>
        </p:spPr>
        <p:txBody>
          <a:bodyPr wrap="square" rtlCol="0">
            <a:spAutoFit/>
          </a:bodyPr>
          <a:lstStyle/>
          <a:p>
            <a:pPr algn="ctr"/>
            <a:r>
              <a:rPr lang="en-US" sz="1600" dirty="0" smtClean="0">
                <a:solidFill>
                  <a:srgbClr val="800000"/>
                </a:solidFill>
                <a:effectLst>
                  <a:glow rad="101600">
                    <a:srgbClr val="E3DD23">
                      <a:alpha val="75000"/>
                    </a:srgbClr>
                  </a:glow>
                </a:effectLst>
              </a:rPr>
              <a:t>Theory of </a:t>
            </a:r>
          </a:p>
          <a:p>
            <a:pPr algn="ctr"/>
            <a:r>
              <a:rPr lang="en-US" sz="1600" dirty="0" smtClean="0">
                <a:solidFill>
                  <a:srgbClr val="800000"/>
                </a:solidFill>
                <a:effectLst>
                  <a:glow rad="101600">
                    <a:srgbClr val="E3DD23">
                      <a:alpha val="75000"/>
                    </a:srgbClr>
                  </a:glow>
                </a:effectLst>
              </a:rPr>
              <a:t>Clusters</a:t>
            </a:r>
            <a:endParaRPr lang="en-US" sz="1600" dirty="0">
              <a:solidFill>
                <a:srgbClr val="800000"/>
              </a:solidFill>
              <a:effectLst>
                <a:glow rad="101600">
                  <a:srgbClr val="E3DD23">
                    <a:alpha val="75000"/>
                  </a:srgbClr>
                </a:glow>
              </a:effectLst>
            </a:endParaRPr>
          </a:p>
        </p:txBody>
      </p:sp>
      <p:sp>
        <p:nvSpPr>
          <p:cNvPr id="22" name="TextBox 21"/>
          <p:cNvSpPr txBox="1"/>
          <p:nvPr/>
        </p:nvSpPr>
        <p:spPr>
          <a:xfrm>
            <a:off x="7086600" y="3657600"/>
            <a:ext cx="1899356" cy="584775"/>
          </a:xfrm>
          <a:prstGeom prst="rect">
            <a:avLst/>
          </a:prstGeom>
          <a:noFill/>
          <a:effectLst>
            <a:glow rad="101600">
              <a:srgbClr val="52A927">
                <a:alpha val="75000"/>
              </a:srgbClr>
            </a:glow>
          </a:effectLst>
        </p:spPr>
        <p:txBody>
          <a:bodyPr wrap="square" rtlCol="0">
            <a:spAutoFit/>
          </a:bodyPr>
          <a:lstStyle/>
          <a:p>
            <a:pPr algn="ctr"/>
            <a:r>
              <a:rPr lang="en-US" sz="1600" dirty="0" smtClean="0">
                <a:solidFill>
                  <a:srgbClr val="800000"/>
                </a:solidFill>
                <a:effectLst>
                  <a:glow rad="101600">
                    <a:srgbClr val="E3DD23">
                      <a:alpha val="75000"/>
                    </a:srgbClr>
                  </a:glow>
                </a:effectLst>
              </a:rPr>
              <a:t>Multi-Modal</a:t>
            </a:r>
          </a:p>
          <a:p>
            <a:pPr algn="ctr"/>
            <a:r>
              <a:rPr lang="en-US" sz="1600" dirty="0" smtClean="0">
                <a:solidFill>
                  <a:srgbClr val="800000"/>
                </a:solidFill>
                <a:effectLst>
                  <a:glow rad="101600">
                    <a:srgbClr val="E3DD23">
                      <a:alpha val="75000"/>
                    </a:srgbClr>
                  </a:glow>
                </a:effectLst>
              </a:rPr>
              <a:t>Systems</a:t>
            </a:r>
            <a:endParaRPr lang="en-US" sz="1600" dirty="0">
              <a:solidFill>
                <a:srgbClr val="800000"/>
              </a:solidFill>
              <a:effectLst>
                <a:glow rad="101600">
                  <a:srgbClr val="E3DD23">
                    <a:alpha val="75000"/>
                  </a:srgbClr>
                </a:glow>
              </a:effectLst>
            </a:endParaRPr>
          </a:p>
        </p:txBody>
      </p:sp>
      <p:pic>
        <p:nvPicPr>
          <p:cNvPr id="16" name="Picture 15" descr="images.jpg"/>
          <p:cNvPicPr>
            <a:picLocks noChangeAspect="1"/>
          </p:cNvPicPr>
          <p:nvPr/>
        </p:nvPicPr>
        <p:blipFill>
          <a:blip r:embed="rId4" cstate="print"/>
          <a:stretch>
            <a:fillRect/>
          </a:stretch>
        </p:blipFill>
        <p:spPr>
          <a:xfrm>
            <a:off x="228600" y="304800"/>
            <a:ext cx="1312220" cy="838200"/>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685800" y="228600"/>
            <a:ext cx="7772400" cy="762000"/>
          </a:xfrm>
        </p:spPr>
        <p:txBody>
          <a:bodyPr>
            <a:normAutofit/>
          </a:bodyPr>
          <a:lstStyle/>
          <a:p>
            <a:pPr marL="54864" indent="0" fontAlgn="auto">
              <a:spcAft>
                <a:spcPts val="0"/>
              </a:spcAft>
              <a:defRPr/>
            </a:pPr>
            <a:r>
              <a:rPr lang="en-US" sz="3200" dirty="0" smtClean="0">
                <a:solidFill>
                  <a:srgbClr val="C00000"/>
                </a:solidFill>
                <a:effectLst/>
              </a:rPr>
              <a:t>Traditional Method </a:t>
            </a:r>
          </a:p>
        </p:txBody>
      </p:sp>
      <p:sp>
        <p:nvSpPr>
          <p:cNvPr id="104451" name="Content Placeholder 2"/>
          <p:cNvSpPr>
            <a:spLocks noGrp="1"/>
          </p:cNvSpPr>
          <p:nvPr>
            <p:ph idx="1"/>
          </p:nvPr>
        </p:nvSpPr>
        <p:spPr>
          <a:xfrm>
            <a:off x="304800" y="1447800"/>
            <a:ext cx="7924800" cy="4800600"/>
          </a:xfrm>
        </p:spPr>
        <p:txBody>
          <a:bodyPr>
            <a:normAutofit/>
          </a:bodyPr>
          <a:lstStyle/>
          <a:p>
            <a:pPr lvl="1">
              <a:buNone/>
            </a:pPr>
            <a:endParaRPr lang="en-US" dirty="0" smtClean="0">
              <a:latin typeface="Calibri" pitchFamily="34" charset="0"/>
            </a:endParaRPr>
          </a:p>
          <a:p>
            <a:pPr>
              <a:buNone/>
            </a:pPr>
            <a:r>
              <a:rPr lang="en-US" sz="1700" b="1" i="1" dirty="0" smtClean="0">
                <a:latin typeface="Georgia"/>
                <a:cs typeface="Georgia"/>
              </a:rPr>
              <a:t>How it works:  </a:t>
            </a:r>
          </a:p>
          <a:p>
            <a:pPr marL="273600" indent="-183600">
              <a:spcBef>
                <a:spcPts val="0"/>
              </a:spcBef>
              <a:buClr>
                <a:schemeClr val="tx1"/>
              </a:buClr>
              <a:buSzPct val="75000"/>
            </a:pPr>
            <a:r>
              <a:rPr lang="en-US" sz="2000" dirty="0" smtClean="0"/>
              <a:t>“Chasing” and “acquiring”</a:t>
            </a:r>
          </a:p>
          <a:p>
            <a:pPr marL="273600" indent="-183600">
              <a:spcBef>
                <a:spcPts val="0"/>
              </a:spcBef>
              <a:buClr>
                <a:schemeClr val="tx1"/>
              </a:buClr>
              <a:buSzPct val="75000"/>
            </a:pPr>
            <a:r>
              <a:rPr lang="en-US" sz="2000" dirty="0" smtClean="0"/>
              <a:t>Works for small and large communities </a:t>
            </a:r>
          </a:p>
          <a:p>
            <a:pPr marL="273600" indent="-183600">
              <a:spcBef>
                <a:spcPts val="0"/>
              </a:spcBef>
              <a:buClr>
                <a:schemeClr val="tx1"/>
              </a:buClr>
              <a:buSzPct val="75000"/>
            </a:pPr>
            <a:r>
              <a:rPr lang="en-US" sz="2000" dirty="0" smtClean="0"/>
              <a:t>An attractive financial incentive </a:t>
            </a:r>
          </a:p>
          <a:p>
            <a:pPr marL="273600" indent="-183600">
              <a:spcBef>
                <a:spcPts val="0"/>
              </a:spcBef>
              <a:buClr>
                <a:schemeClr val="tx1"/>
              </a:buClr>
              <a:buSzPct val="75000"/>
            </a:pPr>
            <a:endParaRPr lang="en-US" sz="1700" dirty="0" smtClean="0"/>
          </a:p>
          <a:p>
            <a:pPr>
              <a:buNone/>
            </a:pPr>
            <a:r>
              <a:rPr lang="en-US" sz="1700" b="1" i="1" dirty="0" smtClean="0"/>
              <a:t>Pros: </a:t>
            </a:r>
          </a:p>
          <a:p>
            <a:pPr indent="-183600">
              <a:spcBef>
                <a:spcPts val="0"/>
              </a:spcBef>
              <a:buClr>
                <a:schemeClr val="tx1"/>
              </a:buClr>
              <a:buSzPct val="75000"/>
            </a:pPr>
            <a:r>
              <a:rPr lang="en-US" sz="2000" dirty="0" smtClean="0"/>
              <a:t>Better paying  jobs</a:t>
            </a:r>
          </a:p>
          <a:p>
            <a:pPr indent="-183600">
              <a:spcBef>
                <a:spcPts val="0"/>
              </a:spcBef>
              <a:buClr>
                <a:schemeClr val="tx1"/>
              </a:buClr>
              <a:buSzPct val="75000"/>
            </a:pPr>
            <a:r>
              <a:rPr lang="en-US" sz="2000" dirty="0" smtClean="0"/>
              <a:t>Attracts outside suppliers</a:t>
            </a:r>
          </a:p>
          <a:p>
            <a:pPr indent="-183600">
              <a:spcBef>
                <a:spcPts val="0"/>
              </a:spcBef>
              <a:buClr>
                <a:schemeClr val="tx1"/>
              </a:buClr>
              <a:buSzPct val="75000"/>
            </a:pPr>
            <a:r>
              <a:rPr lang="en-US" sz="2000" dirty="0" smtClean="0"/>
              <a:t>Stimulates employment and tax revenues</a:t>
            </a:r>
          </a:p>
          <a:p>
            <a:pPr indent="-183600">
              <a:spcBef>
                <a:spcPts val="0"/>
              </a:spcBef>
              <a:buClr>
                <a:schemeClr val="tx1"/>
              </a:buClr>
              <a:buSzPct val="75000"/>
            </a:pPr>
            <a:endParaRPr lang="en-US" sz="1700" b="1" dirty="0" smtClean="0"/>
          </a:p>
          <a:p>
            <a:pPr>
              <a:buNone/>
            </a:pPr>
            <a:r>
              <a:rPr lang="en-US" sz="1700" b="1" i="1" dirty="0" smtClean="0"/>
              <a:t>Cons:</a:t>
            </a:r>
          </a:p>
          <a:p>
            <a:pPr indent="-183600">
              <a:spcBef>
                <a:spcPts val="0"/>
              </a:spcBef>
              <a:buClr>
                <a:schemeClr val="tx1"/>
              </a:buClr>
              <a:buSzPct val="75000"/>
            </a:pPr>
            <a:r>
              <a:rPr lang="en-US" sz="2000" dirty="0" smtClean="0"/>
              <a:t>Low community engagement</a:t>
            </a:r>
          </a:p>
          <a:p>
            <a:pPr indent="-183600">
              <a:spcBef>
                <a:spcPts val="0"/>
              </a:spcBef>
              <a:buClr>
                <a:schemeClr val="tx1"/>
              </a:buClr>
              <a:buSzPct val="75000"/>
            </a:pPr>
            <a:r>
              <a:rPr lang="en-US" sz="2000" dirty="0" smtClean="0"/>
              <a:t>Pressure on already established employers</a:t>
            </a:r>
          </a:p>
          <a:p>
            <a:pPr indent="-183600">
              <a:spcBef>
                <a:spcPts val="0"/>
              </a:spcBef>
              <a:buClr>
                <a:schemeClr val="tx1"/>
              </a:buClr>
              <a:buSzPct val="75000"/>
            </a:pPr>
            <a:r>
              <a:rPr lang="en-US" sz="2000" dirty="0" smtClean="0"/>
              <a:t>Higher taxes for companies and citizens</a:t>
            </a:r>
          </a:p>
        </p:txBody>
      </p:sp>
      <p:sp>
        <p:nvSpPr>
          <p:cNvPr id="104452" name="Rectangle 3"/>
          <p:cNvSpPr>
            <a:spLocks noChangeArrowheads="1"/>
          </p:cNvSpPr>
          <p:nvPr/>
        </p:nvSpPr>
        <p:spPr bwMode="auto">
          <a:xfrm>
            <a:off x="304800" y="2209800"/>
            <a:ext cx="5105400" cy="3810000"/>
          </a:xfrm>
          <a:prstGeom prst="rect">
            <a:avLst/>
          </a:prstGeom>
          <a:noFill/>
          <a:ln w="9525">
            <a:noFill/>
            <a:miter lim="800000"/>
            <a:headEnd/>
            <a:tailEnd/>
          </a:ln>
        </p:spPr>
        <p:txBody>
          <a:bodyPr/>
          <a:lstStyle/>
          <a:p>
            <a:pPr marL="1028700" lvl="1" indent="-457200">
              <a:lnSpc>
                <a:spcPct val="90000"/>
              </a:lnSpc>
              <a:spcBef>
                <a:spcPct val="20000"/>
              </a:spcBef>
              <a:buClr>
                <a:schemeClr val="accent2"/>
              </a:buClr>
              <a:buSzPct val="75000"/>
              <a:buFont typeface="Wingdings" pitchFamily="2" charset="2"/>
              <a:buNone/>
            </a:pPr>
            <a:endParaRPr lang="en-US" sz="1600">
              <a:solidFill>
                <a:srgbClr val="006633"/>
              </a:solidFill>
            </a:endParaRPr>
          </a:p>
          <a:p>
            <a:pPr marL="1028700" lvl="1" indent="-457200">
              <a:lnSpc>
                <a:spcPct val="90000"/>
              </a:lnSpc>
              <a:spcBef>
                <a:spcPct val="20000"/>
              </a:spcBef>
              <a:buClr>
                <a:srgbClr val="006633"/>
              </a:buClr>
              <a:buSzPct val="75000"/>
              <a:buFont typeface="Wingdings" pitchFamily="2" charset="2"/>
              <a:buChar char="n"/>
            </a:pPr>
            <a:endParaRPr lang="en-US" sz="800">
              <a:solidFill>
                <a:srgbClr val="006633"/>
              </a:solidFill>
            </a:endParaRPr>
          </a:p>
          <a:p>
            <a:pPr marL="533400" indent="-533400">
              <a:lnSpc>
                <a:spcPct val="90000"/>
              </a:lnSpc>
              <a:spcBef>
                <a:spcPct val="20000"/>
              </a:spcBef>
              <a:buClr>
                <a:srgbClr val="9F0522"/>
              </a:buClr>
              <a:buSzPct val="75000"/>
              <a:buFont typeface="Wingdings" pitchFamily="2" charset="2"/>
              <a:buNone/>
            </a:pPr>
            <a:endParaRPr lang="en-US" sz="2000">
              <a:solidFill>
                <a:srgbClr val="006633"/>
              </a:solidFill>
            </a:endParaRPr>
          </a:p>
        </p:txBody>
      </p:sp>
      <p:pic>
        <p:nvPicPr>
          <p:cNvPr id="7" name="Picture 3"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pic>
        <p:nvPicPr>
          <p:cNvPr id="12" name="Picture 11" descr="smoke-stack-jj-001.jpg"/>
          <p:cNvPicPr>
            <a:picLocks noChangeAspect="1"/>
          </p:cNvPicPr>
          <p:nvPr/>
        </p:nvPicPr>
        <p:blipFill>
          <a:blip r:embed="rId4" cstate="print"/>
          <a:stretch>
            <a:fillRect/>
          </a:stretch>
        </p:blipFill>
        <p:spPr>
          <a:xfrm>
            <a:off x="5791200" y="2362200"/>
            <a:ext cx="3025172" cy="3361531"/>
          </a:xfrm>
          <a:prstGeom prst="rect">
            <a:avLst/>
          </a:prstGeom>
          <a:effectLst>
            <a:glow rad="101600">
              <a:srgbClr val="E3DD23">
                <a:alpha val="75000"/>
              </a:srgbClr>
            </a:glow>
          </a:effectLst>
        </p:spPr>
      </p:pic>
      <p:sp>
        <p:nvSpPr>
          <p:cNvPr id="13" name="TextBox 12"/>
          <p:cNvSpPr txBox="1"/>
          <p:nvPr/>
        </p:nvSpPr>
        <p:spPr>
          <a:xfrm>
            <a:off x="1295400" y="1600200"/>
            <a:ext cx="6400800" cy="369332"/>
          </a:xfrm>
          <a:prstGeom prst="rect">
            <a:avLst/>
          </a:prstGeom>
          <a:noFill/>
        </p:spPr>
        <p:txBody>
          <a:bodyPr wrap="square" rtlCol="0">
            <a:spAutoFit/>
          </a:bodyPr>
          <a:lstStyle/>
          <a:p>
            <a:pPr algn="ctr"/>
            <a:r>
              <a:rPr lang="en-US" b="1" dirty="0" smtClean="0">
                <a:solidFill>
                  <a:srgbClr val="CBA81B"/>
                </a:solidFill>
              </a:rPr>
              <a:t>“Smokestack Chasing” and Acquisition</a:t>
            </a:r>
            <a:endParaRPr lang="en-US" b="1" dirty="0">
              <a:solidFill>
                <a:srgbClr val="CBA81B"/>
              </a:solidFill>
            </a:endParaRPr>
          </a:p>
        </p:txBody>
      </p:sp>
      <p:pic>
        <p:nvPicPr>
          <p:cNvPr id="8" name="Picture 7" descr="images.jpg"/>
          <p:cNvPicPr>
            <a:picLocks noChangeAspect="1"/>
          </p:cNvPicPr>
          <p:nvPr/>
        </p:nvPicPr>
        <p:blipFill>
          <a:blip r:embed="rId5" cstate="print"/>
          <a:stretch>
            <a:fillRect/>
          </a:stretch>
        </p:blipFill>
        <p:spPr>
          <a:xfrm>
            <a:off x="381000" y="228600"/>
            <a:ext cx="1523999" cy="97347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C00000"/>
                </a:solidFill>
              </a:rPr>
              <a:t>Economic Gardening</a:t>
            </a:r>
            <a:endParaRPr lang="en-US" sz="3200" dirty="0">
              <a:solidFill>
                <a:srgbClr val="C00000"/>
              </a:solidFill>
            </a:endParaRPr>
          </a:p>
        </p:txBody>
      </p:sp>
      <p:sp>
        <p:nvSpPr>
          <p:cNvPr id="9" name="TextBox 8"/>
          <p:cNvSpPr txBox="1"/>
          <p:nvPr/>
        </p:nvSpPr>
        <p:spPr>
          <a:xfrm>
            <a:off x="228600" y="1447800"/>
            <a:ext cx="6705600" cy="5001369"/>
          </a:xfrm>
          <a:prstGeom prst="rect">
            <a:avLst/>
          </a:prstGeom>
          <a:noFill/>
        </p:spPr>
        <p:txBody>
          <a:bodyPr wrap="square" rtlCol="0">
            <a:spAutoFit/>
          </a:bodyPr>
          <a:lstStyle/>
          <a:p>
            <a:r>
              <a:rPr lang="en-US" sz="1700" b="1" i="1" dirty="0" smtClean="0"/>
              <a:t>How it works:  </a:t>
            </a:r>
          </a:p>
          <a:p>
            <a:pPr>
              <a:buSzPct val="125000"/>
              <a:buFont typeface="Arial"/>
              <a:buChar char="•"/>
            </a:pPr>
            <a:r>
              <a:rPr lang="en-US" sz="2000" dirty="0" smtClean="0"/>
              <a:t> A form of asset-based development</a:t>
            </a:r>
          </a:p>
          <a:p>
            <a:pPr>
              <a:buSzPct val="125000"/>
              <a:buFont typeface="Arial"/>
              <a:buChar char="•"/>
            </a:pPr>
            <a:r>
              <a:rPr lang="en-US" sz="2000" dirty="0" smtClean="0"/>
              <a:t> Focuses on existing businesses</a:t>
            </a:r>
          </a:p>
          <a:p>
            <a:pPr>
              <a:buSzPct val="125000"/>
              <a:buFont typeface="Arial"/>
              <a:buChar char="•"/>
            </a:pPr>
            <a:r>
              <a:rPr lang="en-US" sz="2000" dirty="0" smtClean="0"/>
              <a:t> Brings new ideas, processes, and unique products</a:t>
            </a:r>
          </a:p>
          <a:p>
            <a:pPr>
              <a:buSzPct val="125000"/>
            </a:pPr>
            <a:endParaRPr lang="en-US" sz="1700" dirty="0" smtClean="0"/>
          </a:p>
          <a:p>
            <a:r>
              <a:rPr lang="en-US" sz="1700" b="1" i="1" dirty="0" smtClean="0"/>
              <a:t>Who works for:</a:t>
            </a:r>
          </a:p>
          <a:p>
            <a:pPr>
              <a:buSzPct val="125000"/>
              <a:buFont typeface="Arial"/>
              <a:buChar char="•"/>
            </a:pPr>
            <a:r>
              <a:rPr lang="en-US" sz="2000" dirty="0" smtClean="0"/>
              <a:t> Small- to medium-sized communities</a:t>
            </a:r>
          </a:p>
          <a:p>
            <a:pPr>
              <a:buSzPct val="125000"/>
              <a:buFont typeface="Arial"/>
              <a:buChar char="•"/>
            </a:pPr>
            <a:r>
              <a:rPr lang="en-US" sz="2000" dirty="0" smtClean="0"/>
              <a:t> Firmly established business</a:t>
            </a:r>
          </a:p>
          <a:p>
            <a:endParaRPr lang="en-US" sz="1700" dirty="0" smtClean="0"/>
          </a:p>
          <a:p>
            <a:r>
              <a:rPr lang="en-US" sz="1700" b="1" i="1" dirty="0" smtClean="0"/>
              <a:t>Pros:</a:t>
            </a:r>
          </a:p>
          <a:p>
            <a:pPr>
              <a:buSzPct val="125000"/>
              <a:buFont typeface="Arial"/>
              <a:buChar char="•"/>
            </a:pPr>
            <a:r>
              <a:rPr lang="en-US" sz="2000" dirty="0" smtClean="0"/>
              <a:t> Focuses on strengths of the community</a:t>
            </a:r>
          </a:p>
          <a:p>
            <a:pPr>
              <a:buSzPct val="125000"/>
              <a:buFont typeface="Arial"/>
              <a:buChar char="•"/>
            </a:pPr>
            <a:r>
              <a:rPr lang="en-US" sz="2000" dirty="0" smtClean="0"/>
              <a:t> Keeps enthusiasm at high levels</a:t>
            </a:r>
          </a:p>
          <a:p>
            <a:pPr>
              <a:buSzPct val="125000"/>
              <a:buFont typeface="Arial"/>
              <a:buChar char="•"/>
            </a:pPr>
            <a:r>
              <a:rPr lang="en-US" sz="2000" dirty="0" smtClean="0"/>
              <a:t> Resources used to strengthen existing business</a:t>
            </a:r>
          </a:p>
          <a:p>
            <a:pPr>
              <a:buFont typeface="Arial"/>
              <a:buChar char="•"/>
            </a:pPr>
            <a:endParaRPr lang="en-US" sz="1700" dirty="0" smtClean="0"/>
          </a:p>
          <a:p>
            <a:r>
              <a:rPr lang="en-US" sz="1700" b="1" i="1" dirty="0" smtClean="0"/>
              <a:t>Cons:</a:t>
            </a:r>
          </a:p>
          <a:p>
            <a:pPr>
              <a:buSzPct val="125000"/>
              <a:buFont typeface="Arial"/>
              <a:buChar char="•"/>
            </a:pPr>
            <a:r>
              <a:rPr lang="en-US" sz="2000" dirty="0" smtClean="0"/>
              <a:t> Historically not efficient in small isolated communities</a:t>
            </a:r>
          </a:p>
          <a:p>
            <a:pPr>
              <a:buSzPct val="125000"/>
              <a:buFont typeface="Arial"/>
              <a:buChar char="•"/>
            </a:pPr>
            <a:r>
              <a:rPr lang="en-US" sz="2000" dirty="0" smtClean="0"/>
              <a:t> “Commodity trap”  </a:t>
            </a:r>
          </a:p>
        </p:txBody>
      </p:sp>
      <p:pic>
        <p:nvPicPr>
          <p:cNvPr id="6" name="Picture 3"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pic>
        <p:nvPicPr>
          <p:cNvPr id="7" name="Picture 6" descr="images.jpg"/>
          <p:cNvPicPr>
            <a:picLocks noChangeAspect="1"/>
          </p:cNvPicPr>
          <p:nvPr/>
        </p:nvPicPr>
        <p:blipFill>
          <a:blip r:embed="rId4" cstate="print"/>
          <a:stretch>
            <a:fillRect/>
          </a:stretch>
        </p:blipFill>
        <p:spPr>
          <a:xfrm>
            <a:off x="381000" y="228600"/>
            <a:ext cx="1523999" cy="973477"/>
          </a:xfrm>
          <a:prstGeom prst="rect">
            <a:avLst/>
          </a:prstGeom>
        </p:spPr>
      </p:pic>
      <p:pic>
        <p:nvPicPr>
          <p:cNvPr id="8" name="Picture 7" descr="Vox.Sustainability.jpg"/>
          <p:cNvPicPr>
            <a:picLocks noChangeAspect="1"/>
          </p:cNvPicPr>
          <p:nvPr/>
        </p:nvPicPr>
        <p:blipFill>
          <a:blip r:embed="rId5" cstate="print"/>
          <a:stretch>
            <a:fillRect/>
          </a:stretch>
        </p:blipFill>
        <p:spPr>
          <a:xfrm>
            <a:off x="5562600" y="2743200"/>
            <a:ext cx="3324595" cy="2209800"/>
          </a:xfrm>
          <a:prstGeom prst="rect">
            <a:avLst/>
          </a:prstGeom>
          <a:effectLst>
            <a:glow rad="101600">
              <a:srgbClr val="CB9814">
                <a:alpha val="75000"/>
              </a:srgbClr>
            </a:glo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rochure.tiff"/>
          <p:cNvPicPr>
            <a:picLocks noChangeAspect="1"/>
          </p:cNvPicPr>
          <p:nvPr/>
        </p:nvPicPr>
        <p:blipFill>
          <a:blip r:embed="rId2" cstate="print"/>
          <a:stretch>
            <a:fillRect/>
          </a:stretch>
        </p:blipFill>
        <p:spPr>
          <a:xfrm>
            <a:off x="3962400" y="2133600"/>
            <a:ext cx="4422005" cy="3505200"/>
          </a:xfrm>
          <a:prstGeom prst="rect">
            <a:avLst/>
          </a:prstGeom>
        </p:spPr>
      </p:pic>
      <p:sp>
        <p:nvSpPr>
          <p:cNvPr id="2" name="Title 1"/>
          <p:cNvSpPr>
            <a:spLocks noGrp="1"/>
          </p:cNvSpPr>
          <p:nvPr>
            <p:ph type="title"/>
          </p:nvPr>
        </p:nvSpPr>
        <p:spPr/>
        <p:txBody>
          <a:bodyPr>
            <a:normAutofit/>
          </a:bodyPr>
          <a:lstStyle/>
          <a:p>
            <a:r>
              <a:rPr lang="en-US" sz="3200" dirty="0" smtClean="0">
                <a:solidFill>
                  <a:srgbClr val="C00000"/>
                </a:solidFill>
              </a:rPr>
              <a:t>Enterprise Facilitation</a:t>
            </a:r>
            <a:endParaRPr lang="en-US" sz="3200" dirty="0">
              <a:solidFill>
                <a:srgbClr val="C00000"/>
              </a:solidFill>
            </a:endParaRPr>
          </a:p>
        </p:txBody>
      </p:sp>
      <p:sp>
        <p:nvSpPr>
          <p:cNvPr id="7" name="TextBox 6"/>
          <p:cNvSpPr txBox="1"/>
          <p:nvPr/>
        </p:nvSpPr>
        <p:spPr>
          <a:xfrm>
            <a:off x="228600" y="1447800"/>
            <a:ext cx="6324600" cy="4385816"/>
          </a:xfrm>
          <a:prstGeom prst="rect">
            <a:avLst/>
          </a:prstGeom>
          <a:noFill/>
        </p:spPr>
        <p:txBody>
          <a:bodyPr wrap="square" rtlCol="0">
            <a:spAutoFit/>
          </a:bodyPr>
          <a:lstStyle/>
          <a:p>
            <a:r>
              <a:rPr lang="en-US" sz="1700" b="1" i="1" dirty="0" smtClean="0"/>
              <a:t>How it works:  </a:t>
            </a:r>
          </a:p>
          <a:p>
            <a:pPr>
              <a:buSzPct val="125000"/>
              <a:buFont typeface="Arial"/>
              <a:buChar char="•"/>
            </a:pPr>
            <a:r>
              <a:rPr lang="en-US" sz="2000" dirty="0" smtClean="0"/>
              <a:t> “Enterprise Facilitation Committees” and facilitators</a:t>
            </a:r>
          </a:p>
          <a:p>
            <a:pPr>
              <a:buSzPct val="125000"/>
              <a:buFont typeface="Arial"/>
              <a:buChar char="•"/>
            </a:pPr>
            <a:r>
              <a:rPr lang="en-US" sz="2000" dirty="0" smtClean="0"/>
              <a:t> Provides moral and technical support</a:t>
            </a:r>
          </a:p>
          <a:p>
            <a:pPr>
              <a:buSzPct val="125000"/>
              <a:buFont typeface="Arial"/>
              <a:buChar char="•"/>
            </a:pPr>
            <a:r>
              <a:rPr lang="en-US" sz="2000" dirty="0" smtClean="0"/>
              <a:t>  Engages local business owners on similar interests</a:t>
            </a:r>
          </a:p>
          <a:p>
            <a:endParaRPr lang="en-US" sz="1700" dirty="0" smtClean="0"/>
          </a:p>
          <a:p>
            <a:r>
              <a:rPr lang="en-US" sz="1700" b="1" i="1" dirty="0" smtClean="0"/>
              <a:t>Who works for:</a:t>
            </a:r>
          </a:p>
          <a:p>
            <a:pPr>
              <a:buSzPct val="125000"/>
              <a:buFont typeface="Arial"/>
              <a:buChar char="•"/>
            </a:pPr>
            <a:r>
              <a:rPr lang="en-US" sz="1700" dirty="0" smtClean="0"/>
              <a:t> </a:t>
            </a:r>
            <a:r>
              <a:rPr lang="en-US" sz="2000" dirty="0" smtClean="0"/>
              <a:t>Any rural or urban city willing to pay and train  </a:t>
            </a:r>
            <a:br>
              <a:rPr lang="en-US" sz="2000" dirty="0" smtClean="0"/>
            </a:br>
            <a:r>
              <a:rPr lang="en-US" sz="2000" dirty="0" smtClean="0"/>
              <a:t>   enterprise facilitators</a:t>
            </a:r>
            <a:r>
              <a:rPr lang="en-US" sz="1700" dirty="0" smtClean="0"/>
              <a:t/>
            </a:r>
            <a:br>
              <a:rPr lang="en-US" sz="1700" dirty="0" smtClean="0"/>
            </a:br>
            <a:endParaRPr lang="en-US" sz="1700" dirty="0" smtClean="0"/>
          </a:p>
          <a:p>
            <a:r>
              <a:rPr lang="en-US" sz="1700" b="1" i="1" dirty="0" smtClean="0"/>
              <a:t>Pros:</a:t>
            </a:r>
          </a:p>
          <a:p>
            <a:pPr>
              <a:buSzPct val="125000"/>
              <a:buFont typeface="Arial"/>
              <a:buChar char="•"/>
            </a:pPr>
            <a:r>
              <a:rPr lang="en-US" sz="1700" dirty="0" smtClean="0"/>
              <a:t> </a:t>
            </a:r>
            <a:r>
              <a:rPr lang="en-US" sz="2000" dirty="0" smtClean="0"/>
              <a:t>Provides free counseling to entrepreneurs</a:t>
            </a:r>
            <a:endParaRPr lang="en-US" sz="2000" b="1" dirty="0" smtClean="0"/>
          </a:p>
          <a:p>
            <a:pPr>
              <a:buSzPct val="125000"/>
              <a:buFont typeface="Arial"/>
              <a:buChar char="•"/>
            </a:pPr>
            <a:r>
              <a:rPr lang="en-US" sz="2000" b="1" dirty="0" smtClean="0"/>
              <a:t> </a:t>
            </a:r>
            <a:r>
              <a:rPr lang="en-US" sz="2000" dirty="0" smtClean="0"/>
              <a:t>Facilitates Networking</a:t>
            </a:r>
            <a:r>
              <a:rPr lang="en-US" sz="1700" dirty="0" smtClean="0"/>
              <a:t/>
            </a:r>
            <a:br>
              <a:rPr lang="en-US" sz="1700" dirty="0" smtClean="0"/>
            </a:br>
            <a:endParaRPr lang="en-US" sz="1700" dirty="0" smtClean="0"/>
          </a:p>
          <a:p>
            <a:r>
              <a:rPr lang="en-US" sz="1700" b="1" i="1" dirty="0" smtClean="0"/>
              <a:t>Cons:</a:t>
            </a:r>
          </a:p>
          <a:p>
            <a:pPr>
              <a:buSzPct val="125000"/>
              <a:buFont typeface="Arial"/>
              <a:buChar char="•"/>
            </a:pPr>
            <a:r>
              <a:rPr lang="en-US" sz="2000" b="1" dirty="0" smtClean="0"/>
              <a:t> </a:t>
            </a:r>
            <a:r>
              <a:rPr lang="en-US" sz="2000" dirty="0" smtClean="0"/>
              <a:t>Slow on job creation</a:t>
            </a:r>
            <a:endParaRPr lang="en-US" sz="2000" b="1" dirty="0" smtClean="0"/>
          </a:p>
        </p:txBody>
      </p:sp>
      <p:pic>
        <p:nvPicPr>
          <p:cNvPr id="9" name="Picture 3" descr="ICAST Logo Good.png"/>
          <p:cNvPicPr>
            <a:picLocks noChangeAspect="1"/>
          </p:cNvPicPr>
          <p:nvPr/>
        </p:nvPicPr>
        <p:blipFill>
          <a:blip r:embed="rId3" cstate="print"/>
          <a:srcRect/>
          <a:stretch>
            <a:fillRect/>
          </a:stretch>
        </p:blipFill>
        <p:spPr bwMode="auto">
          <a:xfrm>
            <a:off x="7620000" y="152400"/>
            <a:ext cx="1289050" cy="1119188"/>
          </a:xfrm>
          <a:prstGeom prst="rect">
            <a:avLst/>
          </a:prstGeom>
          <a:noFill/>
          <a:ln w="9525">
            <a:noFill/>
            <a:miter lim="800000"/>
            <a:headEnd/>
            <a:tailEnd/>
          </a:ln>
        </p:spPr>
      </p:pic>
      <p:pic>
        <p:nvPicPr>
          <p:cNvPr id="6" name="Picture 5" descr="images.jpg"/>
          <p:cNvPicPr>
            <a:picLocks noChangeAspect="1"/>
          </p:cNvPicPr>
          <p:nvPr/>
        </p:nvPicPr>
        <p:blipFill>
          <a:blip r:embed="rId4" cstate="print"/>
          <a:stretch>
            <a:fillRect/>
          </a:stretch>
        </p:blipFill>
        <p:spPr>
          <a:xfrm>
            <a:off x="381000" y="228600"/>
            <a:ext cx="1523999" cy="973477"/>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ustom 5">
      <a:dk1>
        <a:sysClr val="windowText" lastClr="000000"/>
      </a:dk1>
      <a:lt1>
        <a:srgbClr val="385700"/>
      </a:lt1>
      <a:dk2>
        <a:srgbClr val="696464"/>
      </a:dk2>
      <a:lt2>
        <a:srgbClr val="E9E5DC"/>
      </a:lt2>
      <a:accent1>
        <a:srgbClr val="D34817"/>
      </a:accent1>
      <a:accent2>
        <a:srgbClr val="9B2D1F"/>
      </a:accent2>
      <a:accent3>
        <a:srgbClr val="36700A"/>
      </a:accent3>
      <a:accent4>
        <a:srgbClr val="956251"/>
      </a:accent4>
      <a:accent5>
        <a:srgbClr val="918485"/>
      </a:accent5>
      <a:accent6>
        <a:srgbClr val="855D5D"/>
      </a:accent6>
      <a:hlink>
        <a:srgbClr val="CC9900"/>
      </a:hlink>
      <a:folHlink>
        <a:srgbClr val="96A9A9"/>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2747</TotalTime>
  <Words>1130</Words>
  <Application>Microsoft Office PowerPoint</Application>
  <PresentationFormat>On-screen Show (4:3)</PresentationFormat>
  <Paragraphs>357</Paragraphs>
  <Slides>28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Aharoni</vt:lpstr>
      <vt:lpstr>Arial</vt:lpstr>
      <vt:lpstr>Calibri</vt:lpstr>
      <vt:lpstr>Courier New</vt:lpstr>
      <vt:lpstr>Georgia</vt:lpstr>
      <vt:lpstr>Times New Roman</vt:lpstr>
      <vt:lpstr>Wingdings</vt:lpstr>
      <vt:lpstr>Wingdings 2</vt:lpstr>
      <vt:lpstr>Civic</vt:lpstr>
      <vt:lpstr>PowerPoint Presentation</vt:lpstr>
      <vt:lpstr>Agenda</vt:lpstr>
      <vt:lpstr>iCAST Mission</vt:lpstr>
      <vt:lpstr>PowerPoint Presentation</vt:lpstr>
      <vt:lpstr>Accomplishments</vt:lpstr>
      <vt:lpstr>Economic Development Models</vt:lpstr>
      <vt:lpstr>Traditional Method </vt:lpstr>
      <vt:lpstr>Economic Gardening</vt:lpstr>
      <vt:lpstr>Enterprise Facilitation</vt:lpstr>
      <vt:lpstr>PowerPoint Presentation</vt:lpstr>
      <vt:lpstr>Theory of Clusters</vt:lpstr>
      <vt:lpstr>Multi-Modal System</vt:lpstr>
      <vt:lpstr>CDC &amp; CDFI</vt:lpstr>
      <vt:lpstr>PowerPoint Presentation</vt:lpstr>
      <vt:lpstr>How to Choose? </vt:lpstr>
      <vt:lpstr>Decision Matrix Process</vt:lpstr>
      <vt:lpstr>Case Study</vt:lpstr>
      <vt:lpstr>PowerPoint Presentation</vt:lpstr>
      <vt:lpstr>PowerPoint Presentation</vt:lpstr>
      <vt:lpstr>Process</vt:lpstr>
      <vt:lpstr>PowerPoint Presentation</vt:lpstr>
      <vt:lpstr>PowerPoint Presentation</vt:lpstr>
      <vt:lpstr>Summary</vt:lpstr>
      <vt:lpstr>PowerPoint Presentation</vt:lpstr>
      <vt:lpstr>Multi Modal Systems</vt:lpstr>
      <vt:lpstr>Multi Modal Sytem</vt:lpstr>
      <vt:lpstr>Theory of Clusters Diagram</vt:lpstr>
      <vt:lpstr>Economic Gardening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Project Development</dc:title>
  <dc:creator>Administrator</dc:creator>
  <cp:lastModifiedBy>Ryan Kristoff</cp:lastModifiedBy>
  <cp:revision>180</cp:revision>
  <dcterms:created xsi:type="dcterms:W3CDTF">2012-05-04T15:34:46Z</dcterms:created>
  <dcterms:modified xsi:type="dcterms:W3CDTF">2015-05-27T23:05:06Z</dcterms:modified>
</cp:coreProperties>
</file>